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05" r:id="rId2"/>
    <p:sldId id="284" r:id="rId3"/>
    <p:sldId id="306" r:id="rId4"/>
    <p:sldId id="307" r:id="rId5"/>
    <p:sldId id="308" r:id="rId6"/>
    <p:sldId id="309" r:id="rId7"/>
    <p:sldId id="315" r:id="rId8"/>
    <p:sldId id="330" r:id="rId9"/>
    <p:sldId id="331" r:id="rId10"/>
    <p:sldId id="332" r:id="rId11"/>
    <p:sldId id="314" r:id="rId12"/>
    <p:sldId id="286" r:id="rId13"/>
    <p:sldId id="303" r:id="rId14"/>
    <p:sldId id="267" r:id="rId15"/>
    <p:sldId id="344" r:id="rId16"/>
    <p:sldId id="287" r:id="rId17"/>
    <p:sldId id="268" r:id="rId18"/>
    <p:sldId id="271" r:id="rId19"/>
    <p:sldId id="269" r:id="rId20"/>
    <p:sldId id="272" r:id="rId21"/>
    <p:sldId id="27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FFE4"/>
    <a:srgbClr val="046161"/>
    <a:srgbClr val="162E33"/>
    <a:srgbClr val="1E2E31"/>
    <a:srgbClr val="42D2C4"/>
    <a:srgbClr val="C6B6A7"/>
    <a:srgbClr val="0E2125"/>
    <a:srgbClr val="353736"/>
    <a:srgbClr val="3A3927"/>
    <a:srgbClr val="3F5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876" y="-96"/>
      </p:cViewPr>
      <p:guideLst>
        <p:guide orient="horz" pos="2160"/>
        <p:guide pos="387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7" name="矩形 1"/>
          <p:cNvSpPr/>
          <p:nvPr userDrawn="1"/>
        </p:nvSpPr>
        <p:spPr>
          <a:xfrm>
            <a:off x="-152399" y="1719016"/>
            <a:ext cx="8458200" cy="1441240"/>
          </a:xfrm>
          <a:custGeom>
            <a:avLst/>
            <a:gdLst>
              <a:gd name="connsiteX0" fmla="*/ 0 w 6819900"/>
              <a:gd name="connsiteY0" fmla="*/ 0 h 1422190"/>
              <a:gd name="connsiteX1" fmla="*/ 6819900 w 6819900"/>
              <a:gd name="connsiteY1" fmla="*/ 0 h 1422190"/>
              <a:gd name="connsiteX2" fmla="*/ 6819900 w 6819900"/>
              <a:gd name="connsiteY2" fmla="*/ 1422190 h 1422190"/>
              <a:gd name="connsiteX3" fmla="*/ 0 w 6819900"/>
              <a:gd name="connsiteY3" fmla="*/ 1422190 h 1422190"/>
              <a:gd name="connsiteX4" fmla="*/ 0 w 6819900"/>
              <a:gd name="connsiteY4" fmla="*/ 0 h 1422190"/>
              <a:gd name="connsiteX0-1" fmla="*/ 0 w 8458200"/>
              <a:gd name="connsiteY0-2" fmla="*/ 0 h 1441240"/>
              <a:gd name="connsiteX1-3" fmla="*/ 6819900 w 8458200"/>
              <a:gd name="connsiteY1-4" fmla="*/ 0 h 1441240"/>
              <a:gd name="connsiteX2-5" fmla="*/ 8458200 w 8458200"/>
              <a:gd name="connsiteY2-6" fmla="*/ 1441240 h 1441240"/>
              <a:gd name="connsiteX3-7" fmla="*/ 0 w 8458200"/>
              <a:gd name="connsiteY3-8" fmla="*/ 1422190 h 1441240"/>
              <a:gd name="connsiteX4-9" fmla="*/ 0 w 8458200"/>
              <a:gd name="connsiteY4-10" fmla="*/ 0 h 1441240"/>
              <a:gd name="connsiteX0-11" fmla="*/ 0 w 8458200"/>
              <a:gd name="connsiteY0-12" fmla="*/ 0 h 1441240"/>
              <a:gd name="connsiteX1-13" fmla="*/ 6819900 w 8458200"/>
              <a:gd name="connsiteY1-14" fmla="*/ 342900 h 1441240"/>
              <a:gd name="connsiteX2-15" fmla="*/ 8458200 w 8458200"/>
              <a:gd name="connsiteY2-16" fmla="*/ 1441240 h 1441240"/>
              <a:gd name="connsiteX3-17" fmla="*/ 0 w 8458200"/>
              <a:gd name="connsiteY3-18" fmla="*/ 1422190 h 1441240"/>
              <a:gd name="connsiteX4-19" fmla="*/ 0 w 8458200"/>
              <a:gd name="connsiteY4-20" fmla="*/ 0 h 14412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458200" h="1441240">
                <a:moveTo>
                  <a:pt x="0" y="0"/>
                </a:moveTo>
                <a:lnTo>
                  <a:pt x="6819900" y="342900"/>
                </a:lnTo>
                <a:lnTo>
                  <a:pt x="8458200" y="14412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矩形 2"/>
          <p:cNvSpPr/>
          <p:nvPr userDrawn="1"/>
        </p:nvSpPr>
        <p:spPr>
          <a:xfrm>
            <a:off x="-152399" y="3141206"/>
            <a:ext cx="5886603" cy="1422190"/>
          </a:xfrm>
          <a:custGeom>
            <a:avLst/>
            <a:gdLst>
              <a:gd name="connsiteX0" fmla="*/ 0 w 5315103"/>
              <a:gd name="connsiteY0" fmla="*/ 0 h 1422190"/>
              <a:gd name="connsiteX1" fmla="*/ 5315103 w 5315103"/>
              <a:gd name="connsiteY1" fmla="*/ 0 h 1422190"/>
              <a:gd name="connsiteX2" fmla="*/ 5315103 w 5315103"/>
              <a:gd name="connsiteY2" fmla="*/ 1422190 h 1422190"/>
              <a:gd name="connsiteX3" fmla="*/ 0 w 5315103"/>
              <a:gd name="connsiteY3" fmla="*/ 1422190 h 1422190"/>
              <a:gd name="connsiteX4" fmla="*/ 0 w 5315103"/>
              <a:gd name="connsiteY4" fmla="*/ 0 h 1422190"/>
              <a:gd name="connsiteX0-1" fmla="*/ 0 w 5886603"/>
              <a:gd name="connsiteY0-2" fmla="*/ 19050 h 1441240"/>
              <a:gd name="connsiteX1-3" fmla="*/ 5886603 w 5886603"/>
              <a:gd name="connsiteY1-4" fmla="*/ 0 h 1441240"/>
              <a:gd name="connsiteX2-5" fmla="*/ 5315103 w 5886603"/>
              <a:gd name="connsiteY2-6" fmla="*/ 1441240 h 1441240"/>
              <a:gd name="connsiteX3-7" fmla="*/ 0 w 5886603"/>
              <a:gd name="connsiteY3-8" fmla="*/ 1441240 h 1441240"/>
              <a:gd name="connsiteX4-9" fmla="*/ 0 w 5886603"/>
              <a:gd name="connsiteY4-10" fmla="*/ 19050 h 1441240"/>
              <a:gd name="connsiteX0-11" fmla="*/ 0 w 5886603"/>
              <a:gd name="connsiteY0-12" fmla="*/ 19050 h 1441240"/>
              <a:gd name="connsiteX1-13" fmla="*/ 5886603 w 5886603"/>
              <a:gd name="connsiteY1-14" fmla="*/ 0 h 1441240"/>
              <a:gd name="connsiteX2-15" fmla="*/ 5124603 w 5886603"/>
              <a:gd name="connsiteY2-16" fmla="*/ 1307890 h 1441240"/>
              <a:gd name="connsiteX3-17" fmla="*/ 0 w 5886603"/>
              <a:gd name="connsiteY3-18" fmla="*/ 1441240 h 1441240"/>
              <a:gd name="connsiteX4-19" fmla="*/ 0 w 5886603"/>
              <a:gd name="connsiteY4-20" fmla="*/ 19050 h 1441240"/>
              <a:gd name="connsiteX0-21" fmla="*/ 0 w 5867553"/>
              <a:gd name="connsiteY0-22" fmla="*/ 38100 h 1460290"/>
              <a:gd name="connsiteX1-23" fmla="*/ 5867553 w 5867553"/>
              <a:gd name="connsiteY1-24" fmla="*/ 0 h 1460290"/>
              <a:gd name="connsiteX2-25" fmla="*/ 5124603 w 5867553"/>
              <a:gd name="connsiteY2-26" fmla="*/ 1326940 h 1460290"/>
              <a:gd name="connsiteX3-27" fmla="*/ 0 w 5867553"/>
              <a:gd name="connsiteY3-28" fmla="*/ 1460290 h 1460290"/>
              <a:gd name="connsiteX4-29" fmla="*/ 0 w 5867553"/>
              <a:gd name="connsiteY4-30" fmla="*/ 38100 h 1460290"/>
              <a:gd name="connsiteX0-31" fmla="*/ 0 w 5886603"/>
              <a:gd name="connsiteY0-32" fmla="*/ 0 h 1422190"/>
              <a:gd name="connsiteX1-33" fmla="*/ 5886603 w 5886603"/>
              <a:gd name="connsiteY1-34" fmla="*/ 19050 h 1422190"/>
              <a:gd name="connsiteX2-35" fmla="*/ 5124603 w 5886603"/>
              <a:gd name="connsiteY2-36" fmla="*/ 1288840 h 1422190"/>
              <a:gd name="connsiteX3-37" fmla="*/ 0 w 5886603"/>
              <a:gd name="connsiteY3-38" fmla="*/ 1422190 h 1422190"/>
              <a:gd name="connsiteX4-39" fmla="*/ 0 w 5886603"/>
              <a:gd name="connsiteY4-40" fmla="*/ 0 h 142219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886603" h="1422190">
                <a:moveTo>
                  <a:pt x="0" y="0"/>
                </a:moveTo>
                <a:lnTo>
                  <a:pt x="5886603" y="19050"/>
                </a:lnTo>
                <a:lnTo>
                  <a:pt x="5124603" y="12888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568248" y="477910"/>
            <a:ext cx="3213677" cy="5681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单击此处添加文本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-881063" y="738187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1624013" y="738186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904873" y="-1990273"/>
            <a:ext cx="6124575" cy="6858001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904874" y="1215512"/>
            <a:ext cx="6124575" cy="6858001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6" name="矩形 1"/>
          <p:cNvSpPr/>
          <p:nvPr userDrawn="1"/>
        </p:nvSpPr>
        <p:spPr>
          <a:xfrm>
            <a:off x="2266950" y="2076450"/>
            <a:ext cx="7647842" cy="2266950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-1" fmla="*/ 0 w 5295900"/>
              <a:gd name="connsiteY0-2" fmla="*/ 0 h 1885950"/>
              <a:gd name="connsiteX1-3" fmla="*/ 5295900 w 5295900"/>
              <a:gd name="connsiteY1-4" fmla="*/ 304800 h 1885950"/>
              <a:gd name="connsiteX2-5" fmla="*/ 4819650 w 5295900"/>
              <a:gd name="connsiteY2-6" fmla="*/ 1885950 h 1885950"/>
              <a:gd name="connsiteX3-7" fmla="*/ 0 w 5295900"/>
              <a:gd name="connsiteY3-8" fmla="*/ 1885950 h 1885950"/>
              <a:gd name="connsiteX4-9" fmla="*/ 0 w 5295900"/>
              <a:gd name="connsiteY4-10" fmla="*/ 0 h 1885950"/>
              <a:gd name="connsiteX0-11" fmla="*/ 0 w 5295900"/>
              <a:gd name="connsiteY0-12" fmla="*/ 0 h 1885950"/>
              <a:gd name="connsiteX1-13" fmla="*/ 5295900 w 5295900"/>
              <a:gd name="connsiteY1-14" fmla="*/ 304800 h 1885950"/>
              <a:gd name="connsiteX2-15" fmla="*/ 4724400 w 5295900"/>
              <a:gd name="connsiteY2-16" fmla="*/ 1638300 h 1885950"/>
              <a:gd name="connsiteX3-17" fmla="*/ 0 w 5295900"/>
              <a:gd name="connsiteY3-18" fmla="*/ 1885950 h 1885950"/>
              <a:gd name="connsiteX4-19" fmla="*/ 0 w 5295900"/>
              <a:gd name="connsiteY4-20" fmla="*/ 0 h 1885950"/>
              <a:gd name="connsiteX0-21" fmla="*/ 609600 w 5905500"/>
              <a:gd name="connsiteY0-22" fmla="*/ 0 h 2400300"/>
              <a:gd name="connsiteX1-23" fmla="*/ 5905500 w 5905500"/>
              <a:gd name="connsiteY1-24" fmla="*/ 304800 h 2400300"/>
              <a:gd name="connsiteX2-25" fmla="*/ 5334000 w 5905500"/>
              <a:gd name="connsiteY2-26" fmla="*/ 1638300 h 2400300"/>
              <a:gd name="connsiteX3-27" fmla="*/ 0 w 5905500"/>
              <a:gd name="connsiteY3-28" fmla="*/ 2400300 h 2400300"/>
              <a:gd name="connsiteX4-29" fmla="*/ 609600 w 5905500"/>
              <a:gd name="connsiteY4-30" fmla="*/ 0 h 2400300"/>
              <a:gd name="connsiteX0-31" fmla="*/ 895350 w 5905500"/>
              <a:gd name="connsiteY0-32" fmla="*/ 247650 h 2095500"/>
              <a:gd name="connsiteX1-33" fmla="*/ 5905500 w 5905500"/>
              <a:gd name="connsiteY1-34" fmla="*/ 0 h 2095500"/>
              <a:gd name="connsiteX2-35" fmla="*/ 5334000 w 5905500"/>
              <a:gd name="connsiteY2-36" fmla="*/ 1333500 h 2095500"/>
              <a:gd name="connsiteX3-37" fmla="*/ 0 w 5905500"/>
              <a:gd name="connsiteY3-38" fmla="*/ 2095500 h 2095500"/>
              <a:gd name="connsiteX4-39" fmla="*/ 895350 w 5905500"/>
              <a:gd name="connsiteY4-40" fmla="*/ 247650 h 2095500"/>
              <a:gd name="connsiteX0-41" fmla="*/ 685800 w 5905500"/>
              <a:gd name="connsiteY0-42" fmla="*/ 38100 h 2095500"/>
              <a:gd name="connsiteX1-43" fmla="*/ 5905500 w 5905500"/>
              <a:gd name="connsiteY1-44" fmla="*/ 0 h 2095500"/>
              <a:gd name="connsiteX2-45" fmla="*/ 5334000 w 5905500"/>
              <a:gd name="connsiteY2-46" fmla="*/ 1333500 h 2095500"/>
              <a:gd name="connsiteX3-47" fmla="*/ 0 w 5905500"/>
              <a:gd name="connsiteY3-48" fmla="*/ 2095500 h 2095500"/>
              <a:gd name="connsiteX4-49" fmla="*/ 685800 w 5905500"/>
              <a:gd name="connsiteY4-50" fmla="*/ 38100 h 2095500"/>
              <a:gd name="connsiteX0-51" fmla="*/ 628650 w 5848350"/>
              <a:gd name="connsiteY0-52" fmla="*/ 38100 h 1733550"/>
              <a:gd name="connsiteX1-53" fmla="*/ 5848350 w 5848350"/>
              <a:gd name="connsiteY1-54" fmla="*/ 0 h 1733550"/>
              <a:gd name="connsiteX2-55" fmla="*/ 5276850 w 5848350"/>
              <a:gd name="connsiteY2-56" fmla="*/ 1333500 h 1733550"/>
              <a:gd name="connsiteX3-57" fmla="*/ 0 w 5848350"/>
              <a:gd name="connsiteY3-58" fmla="*/ 1733550 h 1733550"/>
              <a:gd name="connsiteX4-59" fmla="*/ 628650 w 5848350"/>
              <a:gd name="connsiteY4-60" fmla="*/ 38100 h 17335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/>
          <p:cNvSpPr/>
          <p:nvPr userDrawn="1"/>
        </p:nvSpPr>
        <p:spPr>
          <a:xfrm>
            <a:off x="1790700" y="1905000"/>
            <a:ext cx="8376474" cy="2679739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-1" fmla="*/ 0 w 5295900"/>
              <a:gd name="connsiteY0-2" fmla="*/ 0 h 1885950"/>
              <a:gd name="connsiteX1-3" fmla="*/ 5295900 w 5295900"/>
              <a:gd name="connsiteY1-4" fmla="*/ 304800 h 1885950"/>
              <a:gd name="connsiteX2-5" fmla="*/ 4819650 w 5295900"/>
              <a:gd name="connsiteY2-6" fmla="*/ 1885950 h 1885950"/>
              <a:gd name="connsiteX3-7" fmla="*/ 0 w 5295900"/>
              <a:gd name="connsiteY3-8" fmla="*/ 1885950 h 1885950"/>
              <a:gd name="connsiteX4-9" fmla="*/ 0 w 5295900"/>
              <a:gd name="connsiteY4-10" fmla="*/ 0 h 1885950"/>
              <a:gd name="connsiteX0-11" fmla="*/ 0 w 5295900"/>
              <a:gd name="connsiteY0-12" fmla="*/ 0 h 1885950"/>
              <a:gd name="connsiteX1-13" fmla="*/ 5295900 w 5295900"/>
              <a:gd name="connsiteY1-14" fmla="*/ 304800 h 1885950"/>
              <a:gd name="connsiteX2-15" fmla="*/ 4724400 w 5295900"/>
              <a:gd name="connsiteY2-16" fmla="*/ 1638300 h 1885950"/>
              <a:gd name="connsiteX3-17" fmla="*/ 0 w 5295900"/>
              <a:gd name="connsiteY3-18" fmla="*/ 1885950 h 1885950"/>
              <a:gd name="connsiteX4-19" fmla="*/ 0 w 5295900"/>
              <a:gd name="connsiteY4-20" fmla="*/ 0 h 1885950"/>
              <a:gd name="connsiteX0-21" fmla="*/ 609600 w 5905500"/>
              <a:gd name="connsiteY0-22" fmla="*/ 0 h 2400300"/>
              <a:gd name="connsiteX1-23" fmla="*/ 5905500 w 5905500"/>
              <a:gd name="connsiteY1-24" fmla="*/ 304800 h 2400300"/>
              <a:gd name="connsiteX2-25" fmla="*/ 5334000 w 5905500"/>
              <a:gd name="connsiteY2-26" fmla="*/ 1638300 h 2400300"/>
              <a:gd name="connsiteX3-27" fmla="*/ 0 w 5905500"/>
              <a:gd name="connsiteY3-28" fmla="*/ 2400300 h 2400300"/>
              <a:gd name="connsiteX4-29" fmla="*/ 609600 w 5905500"/>
              <a:gd name="connsiteY4-30" fmla="*/ 0 h 2400300"/>
              <a:gd name="connsiteX0-31" fmla="*/ 895350 w 5905500"/>
              <a:gd name="connsiteY0-32" fmla="*/ 247650 h 2095500"/>
              <a:gd name="connsiteX1-33" fmla="*/ 5905500 w 5905500"/>
              <a:gd name="connsiteY1-34" fmla="*/ 0 h 2095500"/>
              <a:gd name="connsiteX2-35" fmla="*/ 5334000 w 5905500"/>
              <a:gd name="connsiteY2-36" fmla="*/ 1333500 h 2095500"/>
              <a:gd name="connsiteX3-37" fmla="*/ 0 w 5905500"/>
              <a:gd name="connsiteY3-38" fmla="*/ 2095500 h 2095500"/>
              <a:gd name="connsiteX4-39" fmla="*/ 895350 w 5905500"/>
              <a:gd name="connsiteY4-40" fmla="*/ 247650 h 2095500"/>
              <a:gd name="connsiteX0-41" fmla="*/ 685800 w 5905500"/>
              <a:gd name="connsiteY0-42" fmla="*/ 38100 h 2095500"/>
              <a:gd name="connsiteX1-43" fmla="*/ 5905500 w 5905500"/>
              <a:gd name="connsiteY1-44" fmla="*/ 0 h 2095500"/>
              <a:gd name="connsiteX2-45" fmla="*/ 5334000 w 5905500"/>
              <a:gd name="connsiteY2-46" fmla="*/ 1333500 h 2095500"/>
              <a:gd name="connsiteX3-47" fmla="*/ 0 w 5905500"/>
              <a:gd name="connsiteY3-48" fmla="*/ 2095500 h 2095500"/>
              <a:gd name="connsiteX4-49" fmla="*/ 685800 w 5905500"/>
              <a:gd name="connsiteY4-50" fmla="*/ 38100 h 2095500"/>
              <a:gd name="connsiteX0-51" fmla="*/ 628650 w 5848350"/>
              <a:gd name="connsiteY0-52" fmla="*/ 38100 h 1733550"/>
              <a:gd name="connsiteX1-53" fmla="*/ 5848350 w 5848350"/>
              <a:gd name="connsiteY1-54" fmla="*/ 0 h 1733550"/>
              <a:gd name="connsiteX2-55" fmla="*/ 5276850 w 5848350"/>
              <a:gd name="connsiteY2-56" fmla="*/ 1333500 h 1733550"/>
              <a:gd name="connsiteX3-57" fmla="*/ 0 w 5848350"/>
              <a:gd name="connsiteY3-58" fmla="*/ 1733550 h 1733550"/>
              <a:gd name="connsiteX4-59" fmla="*/ 628650 w 5848350"/>
              <a:gd name="connsiteY4-60" fmla="*/ 38100 h 17335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noFill/>
          <a:ln w="38100">
            <a:solidFill>
              <a:srgbClr val="42D2C4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4469104" y="4822836"/>
            <a:ext cx="3019665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 smtClean="0"/>
              <a:t>OFFICEPLUS</a:t>
            </a:r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6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字体使用 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行距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背景图片出处</a:t>
            </a: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声明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英文 </a:t>
            </a:r>
            <a:r>
              <a:rPr lang="en-US" altLang="zh-CN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Calibri</a:t>
            </a: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中文 微软雅黑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正文 </a:t>
            </a:r>
            <a:r>
              <a:rPr lang="en-US" altLang="zh-CN" sz="1335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1.3</a:t>
            </a: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en-US" altLang="zh-CN" sz="1335" dirty="0" err="1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cn.bing.com</a:t>
            </a:r>
            <a:endParaRPr lang="zh-CN" altLang="en-US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</a:rPr>
              <a:t>Office</a:t>
            </a:r>
            <a:r>
              <a:rPr lang="en-US" altLang="zh-CN" sz="1335" dirty="0">
                <a:solidFill>
                  <a:prstClr val="white"/>
                </a:solidFill>
              </a:rPr>
              <a:t>PLUS </a:t>
            </a:r>
            <a:r>
              <a:rPr lang="zh-CN" altLang="en-US" sz="1335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65" dirty="0" err="1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OfficePLUS</a:t>
            </a:r>
            <a:endParaRPr lang="zh-CN" altLang="en-US" sz="1065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1796018"/>
            <a:ext cx="5645736" cy="260378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9600" b="1" dirty="0" smtClean="0">
                <a:solidFill>
                  <a:schemeClr val="bg1"/>
                </a:solidFill>
              </a:rPr>
              <a:t>Super-spy</a:t>
            </a:r>
          </a:p>
          <a:p>
            <a:pPr>
              <a:lnSpc>
                <a:spcPct val="120000"/>
              </a:lnSpc>
            </a:pPr>
            <a:r>
              <a:rPr kumimoji="1" lang="zh-CN" altLang="en-US" sz="4000" b="1" dirty="0" smtClean="0">
                <a:solidFill>
                  <a:schemeClr val="bg1"/>
                </a:solidFill>
              </a:rPr>
              <a:t>              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创意</a:t>
            </a:r>
            <a:r>
              <a:rPr kumimoji="1" lang="en-US" altLang="zh-CN" sz="4000" b="1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moba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游戏</a:t>
            </a:r>
            <a:endParaRPr kumimoji="1" lang="en-US" altLang="zh-CN" sz="40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22695" y="5708840"/>
            <a:ext cx="4783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Presented by </a:t>
            </a:r>
            <a:r>
              <a:rPr lang="zh-CN" altLang="en-US" sz="2400" dirty="0" smtClean="0">
                <a:solidFill>
                  <a:schemeClr val="bg1"/>
                </a:solidFill>
              </a:rPr>
              <a:t>逆转荣耀之卧底风云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5" descr="Screenshot_20171215-2026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115" y="-18415"/>
            <a:ext cx="12226925" cy="68802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游戏规则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2"/>
          <p:cNvGrpSpPr/>
          <p:nvPr/>
        </p:nvGrpSpPr>
        <p:grpSpPr bwMode="auto">
          <a:xfrm>
            <a:off x="5946784" y="2618309"/>
            <a:ext cx="504140" cy="1119430"/>
            <a:chOff x="1736301" y="3645024"/>
            <a:chExt cx="557973" cy="1241674"/>
          </a:xfrm>
          <a:solidFill>
            <a:schemeClr val="bg1"/>
          </a:solidFill>
        </p:grpSpPr>
        <p:sp>
          <p:nvSpPr>
            <p:cNvPr id="26" name="梯形 17"/>
            <p:cNvSpPr/>
            <p:nvPr/>
          </p:nvSpPr>
          <p:spPr>
            <a:xfrm flipV="1">
              <a:off x="1736301" y="3645024"/>
              <a:ext cx="557973" cy="1008311"/>
            </a:xfrm>
            <a:custGeom>
              <a:avLst/>
              <a:gdLst/>
              <a:ahLst/>
              <a:cxnLst/>
              <a:rect l="l" t="t" r="r" b="b"/>
              <a:pathLst>
                <a:path w="557973" h="1007724">
                  <a:moveTo>
                    <a:pt x="278986" y="1007724"/>
                  </a:moveTo>
                  <a:cubicBezTo>
                    <a:pt x="379960" y="1007724"/>
                    <a:pt x="480933" y="969204"/>
                    <a:pt x="557973" y="892164"/>
                  </a:cubicBezTo>
                  <a:lnTo>
                    <a:pt x="557972" y="892164"/>
                  </a:lnTo>
                  <a:cubicBezTo>
                    <a:pt x="712052" y="738084"/>
                    <a:pt x="712052" y="488271"/>
                    <a:pt x="557972" y="334192"/>
                  </a:cubicBezTo>
                  <a:lnTo>
                    <a:pt x="440691" y="216911"/>
                  </a:lnTo>
                  <a:lnTo>
                    <a:pt x="386463" y="0"/>
                  </a:lnTo>
                  <a:lnTo>
                    <a:pt x="160407" y="0"/>
                  </a:lnTo>
                  <a:lnTo>
                    <a:pt x="102479" y="231714"/>
                  </a:lnTo>
                  <a:lnTo>
                    <a:pt x="0" y="334192"/>
                  </a:lnTo>
                  <a:cubicBezTo>
                    <a:pt x="-154080" y="488272"/>
                    <a:pt x="-154080" y="738085"/>
                    <a:pt x="0" y="892164"/>
                  </a:cubicBezTo>
                  <a:cubicBezTo>
                    <a:pt x="77040" y="969204"/>
                    <a:pt x="178013" y="1007724"/>
                    <a:pt x="278986" y="10077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圆角矩形 19"/>
            <p:cNvSpPr/>
            <p:nvPr/>
          </p:nvSpPr>
          <p:spPr>
            <a:xfrm>
              <a:off x="1894467" y="4697366"/>
              <a:ext cx="228462" cy="189332"/>
            </a:xfrm>
            <a:custGeom>
              <a:avLst/>
              <a:gdLst/>
              <a:ahLst/>
              <a:cxnLst/>
              <a:rect l="l" t="t" r="r" b="b"/>
              <a:pathLst>
                <a:path w="271312" h="224659">
                  <a:moveTo>
                    <a:pt x="3787" y="0"/>
                  </a:moveTo>
                  <a:lnTo>
                    <a:pt x="267525" y="0"/>
                  </a:lnTo>
                  <a:cubicBezTo>
                    <a:pt x="270857" y="5896"/>
                    <a:pt x="271312" y="12275"/>
                    <a:pt x="271312" y="18759"/>
                  </a:cubicBezTo>
                  <a:cubicBezTo>
                    <a:pt x="271312" y="42174"/>
                    <a:pt x="271311" y="65588"/>
                    <a:pt x="271311" y="89003"/>
                  </a:cubicBezTo>
                  <a:cubicBezTo>
                    <a:pt x="271311" y="163924"/>
                    <a:pt x="210576" y="224659"/>
                    <a:pt x="135655" y="224659"/>
                  </a:cubicBezTo>
                  <a:lnTo>
                    <a:pt x="135656" y="224658"/>
                  </a:lnTo>
                  <a:cubicBezTo>
                    <a:pt x="60735" y="224658"/>
                    <a:pt x="0" y="163923"/>
                    <a:pt x="0" y="89002"/>
                  </a:cubicBezTo>
                  <a:lnTo>
                    <a:pt x="0" y="1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圆角矩形 15"/>
          <p:cNvSpPr/>
          <p:nvPr/>
        </p:nvSpPr>
        <p:spPr>
          <a:xfrm>
            <a:off x="9590947" y="2744717"/>
            <a:ext cx="963116" cy="944473"/>
          </a:xfrm>
          <a:custGeom>
            <a:avLst/>
            <a:gdLst/>
            <a:ahLst/>
            <a:cxnLst/>
            <a:rect l="l" t="t" r="r" b="b"/>
            <a:pathLst>
              <a:path w="1152128" h="1120888">
                <a:moveTo>
                  <a:pt x="177161" y="54740"/>
                </a:moveTo>
                <a:cubicBezTo>
                  <a:pt x="116198" y="54740"/>
                  <a:pt x="66777" y="104161"/>
                  <a:pt x="66777" y="165124"/>
                </a:cubicBezTo>
                <a:lnTo>
                  <a:pt x="66777" y="606644"/>
                </a:lnTo>
                <a:cubicBezTo>
                  <a:pt x="66777" y="667607"/>
                  <a:pt x="116198" y="717028"/>
                  <a:pt x="177161" y="717028"/>
                </a:cubicBezTo>
                <a:lnTo>
                  <a:pt x="974966" y="717028"/>
                </a:lnTo>
                <a:cubicBezTo>
                  <a:pt x="1035929" y="717028"/>
                  <a:pt x="1085350" y="667607"/>
                  <a:pt x="1085350" y="606644"/>
                </a:cubicBezTo>
                <a:lnTo>
                  <a:pt x="1085350" y="165124"/>
                </a:lnTo>
                <a:cubicBezTo>
                  <a:pt x="1085350" y="104161"/>
                  <a:pt x="1035929" y="54740"/>
                  <a:pt x="974966" y="54740"/>
                </a:cubicBezTo>
                <a:close/>
                <a:moveTo>
                  <a:pt x="144019" y="0"/>
                </a:moveTo>
                <a:lnTo>
                  <a:pt x="1008109" y="0"/>
                </a:lnTo>
                <a:cubicBezTo>
                  <a:pt x="1087648" y="0"/>
                  <a:pt x="1152128" y="64480"/>
                  <a:pt x="1152128" y="144019"/>
                </a:cubicBezTo>
                <a:lnTo>
                  <a:pt x="1152128" y="720077"/>
                </a:lnTo>
                <a:cubicBezTo>
                  <a:pt x="1152128" y="799616"/>
                  <a:pt x="1087648" y="864096"/>
                  <a:pt x="1008109" y="864096"/>
                </a:cubicBezTo>
                <a:lnTo>
                  <a:pt x="731291" y="864096"/>
                </a:lnTo>
                <a:lnTo>
                  <a:pt x="731291" y="1048880"/>
                </a:lnTo>
                <a:lnTo>
                  <a:pt x="863305" y="1048880"/>
                </a:lnTo>
                <a:cubicBezTo>
                  <a:pt x="869934" y="1048880"/>
                  <a:pt x="875307" y="1054253"/>
                  <a:pt x="875307" y="1060882"/>
                </a:cubicBezTo>
                <a:lnTo>
                  <a:pt x="875307" y="1108886"/>
                </a:lnTo>
                <a:cubicBezTo>
                  <a:pt x="875307" y="1115515"/>
                  <a:pt x="869934" y="1120888"/>
                  <a:pt x="863305" y="1120888"/>
                </a:cubicBezTo>
                <a:lnTo>
                  <a:pt x="731291" y="1120888"/>
                </a:lnTo>
                <a:lnTo>
                  <a:pt x="443259" y="1120888"/>
                </a:lnTo>
                <a:lnTo>
                  <a:pt x="311245" y="1120888"/>
                </a:lnTo>
                <a:cubicBezTo>
                  <a:pt x="304616" y="1120888"/>
                  <a:pt x="299243" y="1115515"/>
                  <a:pt x="299243" y="1108886"/>
                </a:cubicBezTo>
                <a:lnTo>
                  <a:pt x="299243" y="1060882"/>
                </a:lnTo>
                <a:cubicBezTo>
                  <a:pt x="299243" y="1054253"/>
                  <a:pt x="304616" y="1048880"/>
                  <a:pt x="311245" y="1048880"/>
                </a:cubicBezTo>
                <a:lnTo>
                  <a:pt x="443259" y="1048880"/>
                </a:lnTo>
                <a:lnTo>
                  <a:pt x="443259" y="864096"/>
                </a:lnTo>
                <a:lnTo>
                  <a:pt x="144019" y="864096"/>
                </a:lnTo>
                <a:cubicBezTo>
                  <a:pt x="64480" y="864096"/>
                  <a:pt x="0" y="799616"/>
                  <a:pt x="0" y="720077"/>
                </a:cubicBezTo>
                <a:lnTo>
                  <a:pt x="0" y="144019"/>
                </a:lnTo>
                <a:cubicBezTo>
                  <a:pt x="0" y="64480"/>
                  <a:pt x="64480" y="0"/>
                  <a:pt x="144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72245" y="4345322"/>
            <a:ext cx="1935666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用工具修复防御塔直至占领，被占领的防御塔可攻击敌方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328393" y="4352579"/>
            <a:ext cx="1935666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击杀敌方英雄或小兵、占领防御塔、孵蛋获得金币或工具碎片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62448" y="4352579"/>
            <a:ext cx="193566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矿山定期刷新，挖矿可以获得金币或碎片</a:t>
            </a: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271303" y="4342954"/>
            <a:ext cx="1935666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用金币或道具碎片在商店购买竞技工具或天赋点，增强特定属性值</a:t>
            </a: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205358" y="4342953"/>
            <a:ext cx="193566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DIY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你的角色成长路线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3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44540" y="2706475"/>
            <a:ext cx="478155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创新点分析</a:t>
            </a:r>
          </a:p>
          <a:p>
            <a:pPr algn="r"/>
            <a:r>
              <a:rPr lang="en-US" altLang="zh-CN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卧底模式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zh-CN" altLang="en-US" sz="4000"/>
              <a:t>卧底模式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-48260" y="1210310"/>
            <a:ext cx="11404600" cy="4893310"/>
            <a:chOff x="145" y="2266"/>
            <a:chExt cx="17960" cy="7706"/>
          </a:xfrm>
        </p:grpSpPr>
        <p:grpSp>
          <p:nvGrpSpPr>
            <p:cNvPr id="4" name="组合 3"/>
            <p:cNvGrpSpPr/>
            <p:nvPr/>
          </p:nvGrpSpPr>
          <p:grpSpPr>
            <a:xfrm>
              <a:off x="2477" y="3184"/>
              <a:ext cx="15628" cy="6789"/>
              <a:chOff x="3173" y="3232"/>
              <a:chExt cx="15628" cy="6789"/>
            </a:xfrm>
          </p:grpSpPr>
          <p:sp>
            <p:nvSpPr>
              <p:cNvPr id="58" name="任意多边形 57"/>
              <p:cNvSpPr/>
              <p:nvPr/>
            </p:nvSpPr>
            <p:spPr>
              <a:xfrm>
                <a:off x="6556" y="7230"/>
                <a:ext cx="3238" cy="2791"/>
              </a:xfrm>
              <a:custGeom>
                <a:avLst/>
                <a:gdLst>
                  <a:gd name="connsiteX0" fmla="*/ 1028067 w 2056135"/>
                  <a:gd name="connsiteY0" fmla="*/ 684476 h 1772530"/>
                  <a:gd name="connsiteX1" fmla="*/ 520306 w 2056135"/>
                  <a:gd name="connsiteY1" fmla="*/ 1192237 h 1772530"/>
                  <a:gd name="connsiteX2" fmla="*/ 1028067 w 2056135"/>
                  <a:gd name="connsiteY2" fmla="*/ 1699998 h 1772530"/>
                  <a:gd name="connsiteX3" fmla="*/ 1535828 w 2056135"/>
                  <a:gd name="connsiteY3" fmla="*/ 1192237 h 1772530"/>
                  <a:gd name="connsiteX4" fmla="*/ 1028067 w 2056135"/>
                  <a:gd name="connsiteY4" fmla="*/ 684476 h 1772530"/>
                  <a:gd name="connsiteX5" fmla="*/ 1028068 w 2056135"/>
                  <a:gd name="connsiteY5" fmla="*/ 0 h 1772530"/>
                  <a:gd name="connsiteX6" fmla="*/ 2056135 w 2056135"/>
                  <a:gd name="connsiteY6" fmla="*/ 1772530 h 1772530"/>
                  <a:gd name="connsiteX7" fmla="*/ 0 w 2056135"/>
                  <a:gd name="connsiteY7" fmla="*/ 1772530 h 1772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6135" h="1772530">
                    <a:moveTo>
                      <a:pt x="1028067" y="684476"/>
                    </a:moveTo>
                    <a:cubicBezTo>
                      <a:pt x="747638" y="684476"/>
                      <a:pt x="520306" y="911808"/>
                      <a:pt x="520306" y="1192237"/>
                    </a:cubicBezTo>
                    <a:cubicBezTo>
                      <a:pt x="520306" y="1472666"/>
                      <a:pt x="747638" y="1699998"/>
                      <a:pt x="1028067" y="1699998"/>
                    </a:cubicBezTo>
                    <a:cubicBezTo>
                      <a:pt x="1308496" y="1699998"/>
                      <a:pt x="1535828" y="1472666"/>
                      <a:pt x="1535828" y="1192237"/>
                    </a:cubicBezTo>
                    <a:cubicBezTo>
                      <a:pt x="1535828" y="911808"/>
                      <a:pt x="1308496" y="684476"/>
                      <a:pt x="1028067" y="684476"/>
                    </a:cubicBezTo>
                    <a:close/>
                    <a:moveTo>
                      <a:pt x="1028068" y="0"/>
                    </a:moveTo>
                    <a:lnTo>
                      <a:pt x="2056135" y="1772530"/>
                    </a:lnTo>
                    <a:lnTo>
                      <a:pt x="0" y="1772530"/>
                    </a:lnTo>
                    <a:close/>
                  </a:path>
                </a:pathLst>
              </a:custGeom>
              <a:solidFill>
                <a:srgbClr val="3F544E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 58"/>
              <p:cNvSpPr/>
              <p:nvPr/>
            </p:nvSpPr>
            <p:spPr>
              <a:xfrm>
                <a:off x="13757" y="7230"/>
                <a:ext cx="3238" cy="2791"/>
              </a:xfrm>
              <a:custGeom>
                <a:avLst/>
                <a:gdLst>
                  <a:gd name="connsiteX0" fmla="*/ 1028067 w 2056135"/>
                  <a:gd name="connsiteY0" fmla="*/ 684476 h 1772530"/>
                  <a:gd name="connsiteX1" fmla="*/ 520306 w 2056135"/>
                  <a:gd name="connsiteY1" fmla="*/ 1192237 h 1772530"/>
                  <a:gd name="connsiteX2" fmla="*/ 1028067 w 2056135"/>
                  <a:gd name="connsiteY2" fmla="*/ 1699998 h 1772530"/>
                  <a:gd name="connsiteX3" fmla="*/ 1535828 w 2056135"/>
                  <a:gd name="connsiteY3" fmla="*/ 1192237 h 1772530"/>
                  <a:gd name="connsiteX4" fmla="*/ 1028067 w 2056135"/>
                  <a:gd name="connsiteY4" fmla="*/ 684476 h 1772530"/>
                  <a:gd name="connsiteX5" fmla="*/ 1028068 w 2056135"/>
                  <a:gd name="connsiteY5" fmla="*/ 0 h 1772530"/>
                  <a:gd name="connsiteX6" fmla="*/ 2056135 w 2056135"/>
                  <a:gd name="connsiteY6" fmla="*/ 1772530 h 1772530"/>
                  <a:gd name="connsiteX7" fmla="*/ 0 w 2056135"/>
                  <a:gd name="connsiteY7" fmla="*/ 1772530 h 1772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6135" h="1772530">
                    <a:moveTo>
                      <a:pt x="1028067" y="684476"/>
                    </a:moveTo>
                    <a:cubicBezTo>
                      <a:pt x="747638" y="684476"/>
                      <a:pt x="520306" y="911808"/>
                      <a:pt x="520306" y="1192237"/>
                    </a:cubicBezTo>
                    <a:cubicBezTo>
                      <a:pt x="520306" y="1472666"/>
                      <a:pt x="747638" y="1699998"/>
                      <a:pt x="1028067" y="1699998"/>
                    </a:cubicBezTo>
                    <a:cubicBezTo>
                      <a:pt x="1308496" y="1699998"/>
                      <a:pt x="1535828" y="1472666"/>
                      <a:pt x="1535828" y="1192237"/>
                    </a:cubicBezTo>
                    <a:cubicBezTo>
                      <a:pt x="1535828" y="911808"/>
                      <a:pt x="1308496" y="684476"/>
                      <a:pt x="1028067" y="684476"/>
                    </a:cubicBezTo>
                    <a:close/>
                    <a:moveTo>
                      <a:pt x="1028068" y="0"/>
                    </a:moveTo>
                    <a:lnTo>
                      <a:pt x="2056135" y="1772530"/>
                    </a:lnTo>
                    <a:lnTo>
                      <a:pt x="0" y="1772530"/>
                    </a:lnTo>
                    <a:close/>
                  </a:path>
                </a:pathLst>
              </a:custGeom>
              <a:solidFill>
                <a:srgbClr val="3F544E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任意多边形 59"/>
              <p:cNvSpPr/>
              <p:nvPr/>
            </p:nvSpPr>
            <p:spPr>
              <a:xfrm flipV="1">
                <a:off x="3173" y="3232"/>
                <a:ext cx="3238" cy="2791"/>
              </a:xfrm>
              <a:custGeom>
                <a:avLst/>
                <a:gdLst>
                  <a:gd name="connsiteX0" fmla="*/ 1028067 w 2056135"/>
                  <a:gd name="connsiteY0" fmla="*/ 1688122 h 1772530"/>
                  <a:gd name="connsiteX1" fmla="*/ 520306 w 2056135"/>
                  <a:gd name="connsiteY1" fmla="*/ 1180361 h 1772530"/>
                  <a:gd name="connsiteX2" fmla="*/ 1028067 w 2056135"/>
                  <a:gd name="connsiteY2" fmla="*/ 672600 h 1772530"/>
                  <a:gd name="connsiteX3" fmla="*/ 1535828 w 2056135"/>
                  <a:gd name="connsiteY3" fmla="*/ 1180361 h 1772530"/>
                  <a:gd name="connsiteX4" fmla="*/ 1028067 w 2056135"/>
                  <a:gd name="connsiteY4" fmla="*/ 1688122 h 1772530"/>
                  <a:gd name="connsiteX5" fmla="*/ 0 w 2056135"/>
                  <a:gd name="connsiteY5" fmla="*/ 1772530 h 1772530"/>
                  <a:gd name="connsiteX6" fmla="*/ 2056135 w 2056135"/>
                  <a:gd name="connsiteY6" fmla="*/ 1772530 h 1772530"/>
                  <a:gd name="connsiteX7" fmla="*/ 1028068 w 2056135"/>
                  <a:gd name="connsiteY7" fmla="*/ 0 h 1772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6135" h="1772530">
                    <a:moveTo>
                      <a:pt x="1028067" y="1688122"/>
                    </a:moveTo>
                    <a:cubicBezTo>
                      <a:pt x="747638" y="1688122"/>
                      <a:pt x="520306" y="1460790"/>
                      <a:pt x="520306" y="1180361"/>
                    </a:cubicBezTo>
                    <a:cubicBezTo>
                      <a:pt x="520306" y="899932"/>
                      <a:pt x="747638" y="672600"/>
                      <a:pt x="1028067" y="672600"/>
                    </a:cubicBezTo>
                    <a:cubicBezTo>
                      <a:pt x="1308496" y="672600"/>
                      <a:pt x="1535828" y="899932"/>
                      <a:pt x="1535828" y="1180361"/>
                    </a:cubicBezTo>
                    <a:cubicBezTo>
                      <a:pt x="1535828" y="1460790"/>
                      <a:pt x="1308496" y="1688122"/>
                      <a:pt x="1028067" y="1688122"/>
                    </a:cubicBezTo>
                    <a:close/>
                    <a:moveTo>
                      <a:pt x="0" y="1772530"/>
                    </a:moveTo>
                    <a:lnTo>
                      <a:pt x="2056135" y="1772530"/>
                    </a:lnTo>
                    <a:lnTo>
                      <a:pt x="1028068" y="0"/>
                    </a:lnTo>
                    <a:close/>
                  </a:path>
                </a:pathLst>
              </a:custGeom>
              <a:solidFill>
                <a:srgbClr val="E3E3E5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任意多边形 60"/>
              <p:cNvSpPr/>
              <p:nvPr/>
            </p:nvSpPr>
            <p:spPr>
              <a:xfrm flipV="1">
                <a:off x="9998" y="3232"/>
                <a:ext cx="3238" cy="2791"/>
              </a:xfrm>
              <a:custGeom>
                <a:avLst/>
                <a:gdLst>
                  <a:gd name="connsiteX0" fmla="*/ 1021614 w 2056135"/>
                  <a:gd name="connsiteY0" fmla="*/ 1688122 h 1772530"/>
                  <a:gd name="connsiteX1" fmla="*/ 513853 w 2056135"/>
                  <a:gd name="connsiteY1" fmla="*/ 1180361 h 1772530"/>
                  <a:gd name="connsiteX2" fmla="*/ 1021614 w 2056135"/>
                  <a:gd name="connsiteY2" fmla="*/ 672600 h 1772530"/>
                  <a:gd name="connsiteX3" fmla="*/ 1529375 w 2056135"/>
                  <a:gd name="connsiteY3" fmla="*/ 1180361 h 1772530"/>
                  <a:gd name="connsiteX4" fmla="*/ 1021614 w 2056135"/>
                  <a:gd name="connsiteY4" fmla="*/ 1688122 h 1772530"/>
                  <a:gd name="connsiteX5" fmla="*/ 0 w 2056135"/>
                  <a:gd name="connsiteY5" fmla="*/ 1772530 h 1772530"/>
                  <a:gd name="connsiteX6" fmla="*/ 2056135 w 2056135"/>
                  <a:gd name="connsiteY6" fmla="*/ 1772530 h 1772530"/>
                  <a:gd name="connsiteX7" fmla="*/ 1028068 w 2056135"/>
                  <a:gd name="connsiteY7" fmla="*/ 0 h 1772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56135" h="1772530">
                    <a:moveTo>
                      <a:pt x="1021614" y="1688122"/>
                    </a:moveTo>
                    <a:cubicBezTo>
                      <a:pt x="741185" y="1688122"/>
                      <a:pt x="513853" y="1460790"/>
                      <a:pt x="513853" y="1180361"/>
                    </a:cubicBezTo>
                    <a:cubicBezTo>
                      <a:pt x="513853" y="899932"/>
                      <a:pt x="741185" y="672600"/>
                      <a:pt x="1021614" y="672600"/>
                    </a:cubicBezTo>
                    <a:cubicBezTo>
                      <a:pt x="1302043" y="672600"/>
                      <a:pt x="1529375" y="899932"/>
                      <a:pt x="1529375" y="1180361"/>
                    </a:cubicBezTo>
                    <a:cubicBezTo>
                      <a:pt x="1529375" y="1460790"/>
                      <a:pt x="1302043" y="1688122"/>
                      <a:pt x="1021614" y="1688122"/>
                    </a:cubicBezTo>
                    <a:close/>
                    <a:moveTo>
                      <a:pt x="0" y="1772530"/>
                    </a:moveTo>
                    <a:lnTo>
                      <a:pt x="2056135" y="1772530"/>
                    </a:lnTo>
                    <a:lnTo>
                      <a:pt x="1028068" y="0"/>
                    </a:lnTo>
                    <a:close/>
                  </a:path>
                </a:pathLst>
              </a:custGeom>
              <a:solidFill>
                <a:srgbClr val="E3E3E5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2" name="组合 61"/>
              <p:cNvGrpSpPr/>
              <p:nvPr/>
            </p:nvGrpSpPr>
            <p:grpSpPr>
              <a:xfrm>
                <a:off x="15110" y="8581"/>
                <a:ext cx="673" cy="706"/>
                <a:chOff x="7002627" y="828237"/>
                <a:chExt cx="444697" cy="466185"/>
              </a:xfrm>
              <a:solidFill>
                <a:srgbClr val="282828"/>
              </a:solidFill>
              <a:effectLst/>
            </p:grpSpPr>
            <p:sp>
              <p:nvSpPr>
                <p:cNvPr id="63" name="Freeform 11"/>
                <p:cNvSpPr/>
                <p:nvPr/>
              </p:nvSpPr>
              <p:spPr bwMode="auto">
                <a:xfrm>
                  <a:off x="7133420" y="1073942"/>
                  <a:ext cx="88753" cy="87818"/>
                </a:xfrm>
                <a:custGeom>
                  <a:avLst/>
                  <a:gdLst>
                    <a:gd name="T0" fmla="*/ 24 w 40"/>
                    <a:gd name="T1" fmla="*/ 1 h 40"/>
                    <a:gd name="T2" fmla="*/ 20 w 40"/>
                    <a:gd name="T3" fmla="*/ 0 h 40"/>
                    <a:gd name="T4" fmla="*/ 0 w 40"/>
                    <a:gd name="T5" fmla="*/ 20 h 40"/>
                    <a:gd name="T6" fmla="*/ 20 w 40"/>
                    <a:gd name="T7" fmla="*/ 40 h 40"/>
                    <a:gd name="T8" fmla="*/ 40 w 40"/>
                    <a:gd name="T9" fmla="*/ 20 h 40"/>
                    <a:gd name="T10" fmla="*/ 39 w 40"/>
                    <a:gd name="T11" fmla="*/ 15 h 40"/>
                    <a:gd name="T12" fmla="*/ 15 w 40"/>
                    <a:gd name="T13" fmla="*/ 26 h 40"/>
                    <a:gd name="T14" fmla="*/ 24 w 40"/>
                    <a:gd name="T15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0" h="40">
                      <a:moveTo>
                        <a:pt x="24" y="1"/>
                      </a:moveTo>
                      <a:cubicBezTo>
                        <a:pt x="23" y="1"/>
                        <a:pt x="21" y="0"/>
                        <a:pt x="20" y="0"/>
                      </a:cubicBezTo>
                      <a:cubicBezTo>
                        <a:pt x="9" y="0"/>
                        <a:pt x="0" y="9"/>
                        <a:pt x="0" y="20"/>
                      </a:cubicBezTo>
                      <a:cubicBezTo>
                        <a:pt x="0" y="31"/>
                        <a:pt x="9" y="40"/>
                        <a:pt x="20" y="40"/>
                      </a:cubicBezTo>
                      <a:cubicBezTo>
                        <a:pt x="31" y="40"/>
                        <a:pt x="40" y="31"/>
                        <a:pt x="40" y="20"/>
                      </a:cubicBezTo>
                      <a:cubicBezTo>
                        <a:pt x="40" y="18"/>
                        <a:pt x="40" y="17"/>
                        <a:pt x="39" y="15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lnTo>
                        <a:pt x="24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4" name="Freeform 12"/>
                <p:cNvSpPr/>
                <p:nvPr/>
              </p:nvSpPr>
              <p:spPr bwMode="auto">
                <a:xfrm>
                  <a:off x="7002627" y="943149"/>
                  <a:ext cx="351273" cy="351273"/>
                </a:xfrm>
                <a:custGeom>
                  <a:avLst/>
                  <a:gdLst>
                    <a:gd name="T0" fmla="*/ 131 w 159"/>
                    <a:gd name="T1" fmla="*/ 41 h 159"/>
                    <a:gd name="T2" fmla="*/ 144 w 159"/>
                    <a:gd name="T3" fmla="*/ 79 h 159"/>
                    <a:gd name="T4" fmla="*/ 79 w 159"/>
                    <a:gd name="T5" fmla="*/ 144 h 159"/>
                    <a:gd name="T6" fmla="*/ 15 w 159"/>
                    <a:gd name="T7" fmla="*/ 79 h 159"/>
                    <a:gd name="T8" fmla="*/ 79 w 159"/>
                    <a:gd name="T9" fmla="*/ 15 h 159"/>
                    <a:gd name="T10" fmla="*/ 112 w 159"/>
                    <a:gd name="T11" fmla="*/ 24 h 159"/>
                    <a:gd name="T12" fmla="*/ 122 w 159"/>
                    <a:gd name="T13" fmla="*/ 13 h 159"/>
                    <a:gd name="T14" fmla="*/ 79 w 159"/>
                    <a:gd name="T15" fmla="*/ 0 h 159"/>
                    <a:gd name="T16" fmla="*/ 0 w 159"/>
                    <a:gd name="T17" fmla="*/ 79 h 159"/>
                    <a:gd name="T18" fmla="*/ 79 w 159"/>
                    <a:gd name="T19" fmla="*/ 159 h 159"/>
                    <a:gd name="T20" fmla="*/ 159 w 159"/>
                    <a:gd name="T21" fmla="*/ 79 h 159"/>
                    <a:gd name="T22" fmla="*/ 141 w 159"/>
                    <a:gd name="T23" fmla="*/ 30 h 159"/>
                    <a:gd name="T24" fmla="*/ 131 w 159"/>
                    <a:gd name="T25" fmla="*/ 41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9" h="159">
                      <a:moveTo>
                        <a:pt x="131" y="41"/>
                      </a:moveTo>
                      <a:cubicBezTo>
                        <a:pt x="139" y="52"/>
                        <a:pt x="144" y="65"/>
                        <a:pt x="144" y="79"/>
                      </a:cubicBezTo>
                      <a:cubicBezTo>
                        <a:pt x="144" y="115"/>
                        <a:pt x="115" y="144"/>
                        <a:pt x="79" y="144"/>
                      </a:cubicBezTo>
                      <a:cubicBezTo>
                        <a:pt x="44" y="144"/>
                        <a:pt x="15" y="115"/>
                        <a:pt x="15" y="79"/>
                      </a:cubicBezTo>
                      <a:cubicBezTo>
                        <a:pt x="15" y="44"/>
                        <a:pt x="44" y="15"/>
                        <a:pt x="79" y="15"/>
                      </a:cubicBezTo>
                      <a:cubicBezTo>
                        <a:pt x="91" y="15"/>
                        <a:pt x="103" y="18"/>
                        <a:pt x="112" y="24"/>
                      </a:cubicBezTo>
                      <a:cubicBezTo>
                        <a:pt x="122" y="13"/>
                        <a:pt x="122" y="13"/>
                        <a:pt x="122" y="13"/>
                      </a:cubicBezTo>
                      <a:cubicBezTo>
                        <a:pt x="110" y="5"/>
                        <a:pt x="95" y="0"/>
                        <a:pt x="79" y="0"/>
                      </a:cubicBezTo>
                      <a:cubicBezTo>
                        <a:pt x="35" y="0"/>
                        <a:pt x="0" y="35"/>
                        <a:pt x="0" y="79"/>
                      </a:cubicBezTo>
                      <a:cubicBezTo>
                        <a:pt x="0" y="123"/>
                        <a:pt x="35" y="159"/>
                        <a:pt x="79" y="159"/>
                      </a:cubicBezTo>
                      <a:cubicBezTo>
                        <a:pt x="123" y="159"/>
                        <a:pt x="159" y="123"/>
                        <a:pt x="159" y="79"/>
                      </a:cubicBezTo>
                      <a:cubicBezTo>
                        <a:pt x="159" y="61"/>
                        <a:pt x="152" y="43"/>
                        <a:pt x="141" y="30"/>
                      </a:cubicBezTo>
                      <a:lnTo>
                        <a:pt x="131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5" name="Freeform 13"/>
                <p:cNvSpPr/>
                <p:nvPr/>
              </p:nvSpPr>
              <p:spPr bwMode="auto">
                <a:xfrm>
                  <a:off x="7177329" y="1049652"/>
                  <a:ext cx="66331" cy="68199"/>
                </a:xfrm>
                <a:custGeom>
                  <a:avLst/>
                  <a:gdLst>
                    <a:gd name="T0" fmla="*/ 71 w 71"/>
                    <a:gd name="T1" fmla="*/ 30 h 73"/>
                    <a:gd name="T2" fmla="*/ 38 w 71"/>
                    <a:gd name="T3" fmla="*/ 0 h 73"/>
                    <a:gd name="T4" fmla="*/ 19 w 71"/>
                    <a:gd name="T5" fmla="*/ 19 h 73"/>
                    <a:gd name="T6" fmla="*/ 0 w 71"/>
                    <a:gd name="T7" fmla="*/ 73 h 73"/>
                    <a:gd name="T8" fmla="*/ 55 w 71"/>
                    <a:gd name="T9" fmla="*/ 49 h 73"/>
                    <a:gd name="T10" fmla="*/ 71 w 71"/>
                    <a:gd name="T11" fmla="*/ 3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73">
                      <a:moveTo>
                        <a:pt x="71" y="30"/>
                      </a:moveTo>
                      <a:lnTo>
                        <a:pt x="38" y="0"/>
                      </a:lnTo>
                      <a:lnTo>
                        <a:pt x="19" y="19"/>
                      </a:lnTo>
                      <a:lnTo>
                        <a:pt x="0" y="73"/>
                      </a:lnTo>
                      <a:lnTo>
                        <a:pt x="55" y="49"/>
                      </a:lnTo>
                      <a:lnTo>
                        <a:pt x="71" y="3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6" name="Freeform 14"/>
                <p:cNvSpPr/>
                <p:nvPr/>
              </p:nvSpPr>
              <p:spPr bwMode="auto">
                <a:xfrm>
                  <a:off x="7219370" y="916990"/>
                  <a:ext cx="143873" cy="152281"/>
                </a:xfrm>
                <a:custGeom>
                  <a:avLst/>
                  <a:gdLst>
                    <a:gd name="T0" fmla="*/ 121 w 154"/>
                    <a:gd name="T1" fmla="*/ 0 h 163"/>
                    <a:gd name="T2" fmla="*/ 0 w 154"/>
                    <a:gd name="T3" fmla="*/ 132 h 163"/>
                    <a:gd name="T4" fmla="*/ 33 w 154"/>
                    <a:gd name="T5" fmla="*/ 163 h 163"/>
                    <a:gd name="T6" fmla="*/ 154 w 154"/>
                    <a:gd name="T7" fmla="*/ 31 h 163"/>
                    <a:gd name="T8" fmla="*/ 121 w 154"/>
                    <a:gd name="T9" fmla="*/ 35 h 163"/>
                    <a:gd name="T10" fmla="*/ 121 w 154"/>
                    <a:gd name="T11" fmla="*/ 0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4" h="163">
                      <a:moveTo>
                        <a:pt x="121" y="0"/>
                      </a:moveTo>
                      <a:lnTo>
                        <a:pt x="0" y="132"/>
                      </a:lnTo>
                      <a:lnTo>
                        <a:pt x="33" y="163"/>
                      </a:lnTo>
                      <a:lnTo>
                        <a:pt x="154" y="31"/>
                      </a:lnTo>
                      <a:lnTo>
                        <a:pt x="121" y="35"/>
                      </a:lnTo>
                      <a:lnTo>
                        <a:pt x="121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" name="Freeform 15"/>
                <p:cNvSpPr/>
                <p:nvPr/>
              </p:nvSpPr>
              <p:spPr bwMode="auto">
                <a:xfrm>
                  <a:off x="7338952" y="883357"/>
                  <a:ext cx="56988" cy="59791"/>
                </a:xfrm>
                <a:custGeom>
                  <a:avLst/>
                  <a:gdLst>
                    <a:gd name="T0" fmla="*/ 14 w 61"/>
                    <a:gd name="T1" fmla="*/ 48 h 64"/>
                    <a:gd name="T2" fmla="*/ 14 w 61"/>
                    <a:gd name="T3" fmla="*/ 12 h 64"/>
                    <a:gd name="T4" fmla="*/ 0 w 61"/>
                    <a:gd name="T5" fmla="*/ 0 h 64"/>
                    <a:gd name="T6" fmla="*/ 0 w 61"/>
                    <a:gd name="T7" fmla="*/ 0 h 64"/>
                    <a:gd name="T8" fmla="*/ 0 w 61"/>
                    <a:gd name="T9" fmla="*/ 64 h 64"/>
                    <a:gd name="T10" fmla="*/ 61 w 61"/>
                    <a:gd name="T11" fmla="*/ 55 h 64"/>
                    <a:gd name="T12" fmla="*/ 61 w 61"/>
                    <a:gd name="T13" fmla="*/ 55 h 64"/>
                    <a:gd name="T14" fmla="*/ 50 w 61"/>
                    <a:gd name="T15" fmla="*/ 43 h 64"/>
                    <a:gd name="T16" fmla="*/ 14 w 61"/>
                    <a:gd name="T17" fmla="*/ 48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1" h="64">
                      <a:moveTo>
                        <a:pt x="14" y="48"/>
                      </a:moveTo>
                      <a:lnTo>
                        <a:pt x="14" y="1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64"/>
                      </a:lnTo>
                      <a:lnTo>
                        <a:pt x="61" y="55"/>
                      </a:lnTo>
                      <a:lnTo>
                        <a:pt x="61" y="55"/>
                      </a:lnTo>
                      <a:lnTo>
                        <a:pt x="50" y="43"/>
                      </a:lnTo>
                      <a:lnTo>
                        <a:pt x="14" y="4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8" name="Freeform 16"/>
                <p:cNvSpPr/>
                <p:nvPr/>
              </p:nvSpPr>
              <p:spPr bwMode="auto">
                <a:xfrm>
                  <a:off x="7363242" y="855330"/>
                  <a:ext cx="59791" cy="61660"/>
                </a:xfrm>
                <a:custGeom>
                  <a:avLst/>
                  <a:gdLst>
                    <a:gd name="T0" fmla="*/ 14 w 64"/>
                    <a:gd name="T1" fmla="*/ 49 h 66"/>
                    <a:gd name="T2" fmla="*/ 14 w 64"/>
                    <a:gd name="T3" fmla="*/ 11 h 66"/>
                    <a:gd name="T4" fmla="*/ 2 w 64"/>
                    <a:gd name="T5" fmla="*/ 0 h 66"/>
                    <a:gd name="T6" fmla="*/ 2 w 64"/>
                    <a:gd name="T7" fmla="*/ 0 h 66"/>
                    <a:gd name="T8" fmla="*/ 0 w 64"/>
                    <a:gd name="T9" fmla="*/ 66 h 66"/>
                    <a:gd name="T10" fmla="*/ 64 w 64"/>
                    <a:gd name="T11" fmla="*/ 56 h 66"/>
                    <a:gd name="T12" fmla="*/ 64 w 64"/>
                    <a:gd name="T13" fmla="*/ 56 h 66"/>
                    <a:gd name="T14" fmla="*/ 50 w 64"/>
                    <a:gd name="T15" fmla="*/ 44 h 66"/>
                    <a:gd name="T16" fmla="*/ 14 w 64"/>
                    <a:gd name="T17" fmla="*/ 49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4" h="66">
                      <a:moveTo>
                        <a:pt x="14" y="49"/>
                      </a:moveTo>
                      <a:lnTo>
                        <a:pt x="14" y="11"/>
                      </a:lnTo>
                      <a:lnTo>
                        <a:pt x="2" y="0"/>
                      </a:lnTo>
                      <a:lnTo>
                        <a:pt x="2" y="0"/>
                      </a:lnTo>
                      <a:lnTo>
                        <a:pt x="0" y="66"/>
                      </a:lnTo>
                      <a:lnTo>
                        <a:pt x="64" y="56"/>
                      </a:lnTo>
                      <a:lnTo>
                        <a:pt x="64" y="56"/>
                      </a:lnTo>
                      <a:lnTo>
                        <a:pt x="50" y="44"/>
                      </a:lnTo>
                      <a:lnTo>
                        <a:pt x="14" y="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9" name="Freeform 17"/>
                <p:cNvSpPr/>
                <p:nvPr/>
              </p:nvSpPr>
              <p:spPr bwMode="auto">
                <a:xfrm>
                  <a:off x="7067089" y="1009479"/>
                  <a:ext cx="220480" cy="218612"/>
                </a:xfrm>
                <a:custGeom>
                  <a:avLst/>
                  <a:gdLst>
                    <a:gd name="T0" fmla="*/ 50 w 100"/>
                    <a:gd name="T1" fmla="*/ 0 h 99"/>
                    <a:gd name="T2" fmla="*/ 0 w 100"/>
                    <a:gd name="T3" fmla="*/ 49 h 99"/>
                    <a:gd name="T4" fmla="*/ 50 w 100"/>
                    <a:gd name="T5" fmla="*/ 99 h 99"/>
                    <a:gd name="T6" fmla="*/ 100 w 100"/>
                    <a:gd name="T7" fmla="*/ 49 h 99"/>
                    <a:gd name="T8" fmla="*/ 92 w 100"/>
                    <a:gd name="T9" fmla="*/ 22 h 99"/>
                    <a:gd name="T10" fmla="*/ 83 w 100"/>
                    <a:gd name="T11" fmla="*/ 32 h 99"/>
                    <a:gd name="T12" fmla="*/ 81 w 100"/>
                    <a:gd name="T13" fmla="*/ 34 h 99"/>
                    <a:gd name="T14" fmla="*/ 85 w 100"/>
                    <a:gd name="T15" fmla="*/ 49 h 99"/>
                    <a:gd name="T16" fmla="*/ 50 w 100"/>
                    <a:gd name="T17" fmla="*/ 84 h 99"/>
                    <a:gd name="T18" fmla="*/ 15 w 100"/>
                    <a:gd name="T19" fmla="*/ 49 h 99"/>
                    <a:gd name="T20" fmla="*/ 50 w 100"/>
                    <a:gd name="T21" fmla="*/ 15 h 99"/>
                    <a:gd name="T22" fmla="*/ 62 w 100"/>
                    <a:gd name="T23" fmla="*/ 17 h 99"/>
                    <a:gd name="T24" fmla="*/ 64 w 100"/>
                    <a:gd name="T25" fmla="*/ 14 h 99"/>
                    <a:gd name="T26" fmla="*/ 73 w 100"/>
                    <a:gd name="T27" fmla="*/ 5 h 99"/>
                    <a:gd name="T28" fmla="*/ 50 w 100"/>
                    <a:gd name="T29" fmla="*/ 0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0" h="99">
                      <a:moveTo>
                        <a:pt x="50" y="0"/>
                      </a:moveTo>
                      <a:cubicBezTo>
                        <a:pt x="23" y="0"/>
                        <a:pt x="0" y="22"/>
                        <a:pt x="0" y="49"/>
                      </a:cubicBezTo>
                      <a:cubicBezTo>
                        <a:pt x="0" y="77"/>
                        <a:pt x="23" y="99"/>
                        <a:pt x="50" y="99"/>
                      </a:cubicBezTo>
                      <a:cubicBezTo>
                        <a:pt x="78" y="99"/>
                        <a:pt x="100" y="77"/>
                        <a:pt x="100" y="49"/>
                      </a:cubicBezTo>
                      <a:cubicBezTo>
                        <a:pt x="100" y="39"/>
                        <a:pt x="97" y="30"/>
                        <a:pt x="92" y="22"/>
                      </a:cubicBezTo>
                      <a:cubicBezTo>
                        <a:pt x="83" y="32"/>
                        <a:pt x="83" y="32"/>
                        <a:pt x="83" y="32"/>
                      </a:cubicBezTo>
                      <a:cubicBezTo>
                        <a:pt x="81" y="34"/>
                        <a:pt x="81" y="34"/>
                        <a:pt x="81" y="34"/>
                      </a:cubicBezTo>
                      <a:cubicBezTo>
                        <a:pt x="84" y="39"/>
                        <a:pt x="85" y="44"/>
                        <a:pt x="85" y="49"/>
                      </a:cubicBezTo>
                      <a:cubicBezTo>
                        <a:pt x="85" y="69"/>
                        <a:pt x="69" y="84"/>
                        <a:pt x="50" y="84"/>
                      </a:cubicBezTo>
                      <a:cubicBezTo>
                        <a:pt x="31" y="84"/>
                        <a:pt x="15" y="69"/>
                        <a:pt x="15" y="49"/>
                      </a:cubicBezTo>
                      <a:cubicBezTo>
                        <a:pt x="15" y="30"/>
                        <a:pt x="31" y="15"/>
                        <a:pt x="50" y="15"/>
                      </a:cubicBezTo>
                      <a:cubicBezTo>
                        <a:pt x="54" y="15"/>
                        <a:pt x="59" y="15"/>
                        <a:pt x="62" y="17"/>
                      </a:cubicBezTo>
                      <a:cubicBezTo>
                        <a:pt x="64" y="14"/>
                        <a:pt x="64" y="14"/>
                        <a:pt x="64" y="14"/>
                      </a:cubicBezTo>
                      <a:cubicBezTo>
                        <a:pt x="73" y="5"/>
                        <a:pt x="73" y="5"/>
                        <a:pt x="73" y="5"/>
                      </a:cubicBezTo>
                      <a:cubicBezTo>
                        <a:pt x="66" y="2"/>
                        <a:pt x="58" y="0"/>
                        <a:pt x="5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0" name="Freeform 18"/>
                <p:cNvSpPr/>
                <p:nvPr/>
              </p:nvSpPr>
              <p:spPr bwMode="auto">
                <a:xfrm>
                  <a:off x="7389401" y="828237"/>
                  <a:ext cx="57923" cy="59791"/>
                </a:xfrm>
                <a:custGeom>
                  <a:avLst/>
                  <a:gdLst>
                    <a:gd name="T0" fmla="*/ 50 w 62"/>
                    <a:gd name="T1" fmla="*/ 43 h 64"/>
                    <a:gd name="T2" fmla="*/ 15 w 62"/>
                    <a:gd name="T3" fmla="*/ 47 h 64"/>
                    <a:gd name="T4" fmla="*/ 15 w 62"/>
                    <a:gd name="T5" fmla="*/ 12 h 64"/>
                    <a:gd name="T6" fmla="*/ 0 w 62"/>
                    <a:gd name="T7" fmla="*/ 0 h 64"/>
                    <a:gd name="T8" fmla="*/ 0 w 62"/>
                    <a:gd name="T9" fmla="*/ 0 h 64"/>
                    <a:gd name="T10" fmla="*/ 0 w 62"/>
                    <a:gd name="T11" fmla="*/ 64 h 64"/>
                    <a:gd name="T12" fmla="*/ 62 w 62"/>
                    <a:gd name="T13" fmla="*/ 55 h 64"/>
                    <a:gd name="T14" fmla="*/ 62 w 62"/>
                    <a:gd name="T15" fmla="*/ 55 h 64"/>
                    <a:gd name="T16" fmla="*/ 50 w 62"/>
                    <a:gd name="T17" fmla="*/ 4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2" h="64">
                      <a:moveTo>
                        <a:pt x="50" y="43"/>
                      </a:moveTo>
                      <a:lnTo>
                        <a:pt x="15" y="47"/>
                      </a:lnTo>
                      <a:lnTo>
                        <a:pt x="15" y="1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64"/>
                      </a:lnTo>
                      <a:lnTo>
                        <a:pt x="62" y="55"/>
                      </a:lnTo>
                      <a:lnTo>
                        <a:pt x="62" y="55"/>
                      </a:lnTo>
                      <a:lnTo>
                        <a:pt x="50" y="4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71" name="组合 70"/>
              <p:cNvGrpSpPr>
                <a:grpSpLocks noChangeAspect="1"/>
              </p:cNvGrpSpPr>
              <p:nvPr/>
            </p:nvGrpSpPr>
            <p:grpSpPr>
              <a:xfrm>
                <a:off x="4517" y="3855"/>
                <a:ext cx="554" cy="620"/>
                <a:chOff x="5999255" y="3275006"/>
                <a:chExt cx="402656" cy="450303"/>
              </a:xfrm>
              <a:solidFill>
                <a:srgbClr val="DCB66B"/>
              </a:solidFill>
              <a:effectLst/>
            </p:grpSpPr>
            <p:sp>
              <p:nvSpPr>
                <p:cNvPr id="72" name="Freeform 108"/>
                <p:cNvSpPr>
                  <a:spLocks noEditPoints="1"/>
                </p:cNvSpPr>
                <p:nvPr/>
              </p:nvSpPr>
              <p:spPr bwMode="auto">
                <a:xfrm>
                  <a:off x="6068389" y="3442234"/>
                  <a:ext cx="56988" cy="57923"/>
                </a:xfrm>
                <a:custGeom>
                  <a:avLst/>
                  <a:gdLst>
                    <a:gd name="T0" fmla="*/ 13 w 26"/>
                    <a:gd name="T1" fmla="*/ 0 h 26"/>
                    <a:gd name="T2" fmla="*/ 0 w 26"/>
                    <a:gd name="T3" fmla="*/ 13 h 26"/>
                    <a:gd name="T4" fmla="*/ 13 w 26"/>
                    <a:gd name="T5" fmla="*/ 26 h 26"/>
                    <a:gd name="T6" fmla="*/ 26 w 26"/>
                    <a:gd name="T7" fmla="*/ 13 h 26"/>
                    <a:gd name="T8" fmla="*/ 13 w 26"/>
                    <a:gd name="T9" fmla="*/ 0 h 26"/>
                    <a:gd name="T10" fmla="*/ 13 w 26"/>
                    <a:gd name="T11" fmla="*/ 23 h 26"/>
                    <a:gd name="T12" fmla="*/ 3 w 26"/>
                    <a:gd name="T13" fmla="*/ 13 h 26"/>
                    <a:gd name="T14" fmla="*/ 13 w 26"/>
                    <a:gd name="T15" fmla="*/ 3 h 26"/>
                    <a:gd name="T16" fmla="*/ 23 w 26"/>
                    <a:gd name="T17" fmla="*/ 13 h 26"/>
                    <a:gd name="T18" fmla="*/ 13 w 26"/>
                    <a:gd name="T19" fmla="*/ 2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26">
                      <a:moveTo>
                        <a:pt x="13" y="0"/>
                      </a:move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20"/>
                        <a:pt x="6" y="26"/>
                        <a:pt x="13" y="26"/>
                      </a:cubicBezTo>
                      <a:cubicBezTo>
                        <a:pt x="20" y="26"/>
                        <a:pt x="26" y="20"/>
                        <a:pt x="26" y="13"/>
                      </a:cubicBezTo>
                      <a:cubicBezTo>
                        <a:pt x="26" y="6"/>
                        <a:pt x="20" y="0"/>
                        <a:pt x="13" y="0"/>
                      </a:cubicBezTo>
                      <a:close/>
                      <a:moveTo>
                        <a:pt x="13" y="23"/>
                      </a:moveTo>
                      <a:cubicBezTo>
                        <a:pt x="8" y="23"/>
                        <a:pt x="3" y="18"/>
                        <a:pt x="3" y="13"/>
                      </a:cubicBezTo>
                      <a:cubicBezTo>
                        <a:pt x="3" y="7"/>
                        <a:pt x="8" y="3"/>
                        <a:pt x="13" y="3"/>
                      </a:cubicBezTo>
                      <a:cubicBezTo>
                        <a:pt x="19" y="3"/>
                        <a:pt x="23" y="7"/>
                        <a:pt x="23" y="13"/>
                      </a:cubicBezTo>
                      <a:cubicBezTo>
                        <a:pt x="23" y="18"/>
                        <a:pt x="19" y="23"/>
                        <a:pt x="13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3" name="Freeform 109"/>
                <p:cNvSpPr>
                  <a:spLocks noEditPoints="1"/>
                </p:cNvSpPr>
                <p:nvPr/>
              </p:nvSpPr>
              <p:spPr bwMode="auto">
                <a:xfrm>
                  <a:off x="6196380" y="3404865"/>
                  <a:ext cx="48580" cy="48580"/>
                </a:xfrm>
                <a:custGeom>
                  <a:avLst/>
                  <a:gdLst>
                    <a:gd name="T0" fmla="*/ 11 w 22"/>
                    <a:gd name="T1" fmla="*/ 0 h 22"/>
                    <a:gd name="T2" fmla="*/ 0 w 22"/>
                    <a:gd name="T3" fmla="*/ 11 h 22"/>
                    <a:gd name="T4" fmla="*/ 11 w 22"/>
                    <a:gd name="T5" fmla="*/ 22 h 22"/>
                    <a:gd name="T6" fmla="*/ 22 w 22"/>
                    <a:gd name="T7" fmla="*/ 11 h 22"/>
                    <a:gd name="T8" fmla="*/ 11 w 22"/>
                    <a:gd name="T9" fmla="*/ 0 h 22"/>
                    <a:gd name="T10" fmla="*/ 11 w 22"/>
                    <a:gd name="T11" fmla="*/ 17 h 22"/>
                    <a:gd name="T12" fmla="*/ 5 w 22"/>
                    <a:gd name="T13" fmla="*/ 11 h 22"/>
                    <a:gd name="T14" fmla="*/ 11 w 22"/>
                    <a:gd name="T15" fmla="*/ 5 h 22"/>
                    <a:gd name="T16" fmla="*/ 17 w 22"/>
                    <a:gd name="T17" fmla="*/ 11 h 22"/>
                    <a:gd name="T18" fmla="*/ 11 w 22"/>
                    <a:gd name="T19" fmla="*/ 17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" h="22">
                      <a:moveTo>
                        <a:pt x="11" y="0"/>
                      </a:moveTo>
                      <a:cubicBezTo>
                        <a:pt x="5" y="0"/>
                        <a:pt x="0" y="5"/>
                        <a:pt x="0" y="11"/>
                      </a:cubicBezTo>
                      <a:cubicBezTo>
                        <a:pt x="0" y="17"/>
                        <a:pt x="5" y="22"/>
                        <a:pt x="11" y="22"/>
                      </a:cubicBezTo>
                      <a:cubicBezTo>
                        <a:pt x="17" y="22"/>
                        <a:pt x="22" y="17"/>
                        <a:pt x="22" y="11"/>
                      </a:cubicBezTo>
                      <a:cubicBezTo>
                        <a:pt x="22" y="5"/>
                        <a:pt x="17" y="0"/>
                        <a:pt x="11" y="0"/>
                      </a:cubicBezTo>
                      <a:close/>
                      <a:moveTo>
                        <a:pt x="11" y="17"/>
                      </a:moveTo>
                      <a:cubicBezTo>
                        <a:pt x="8" y="17"/>
                        <a:pt x="5" y="14"/>
                        <a:pt x="5" y="11"/>
                      </a:cubicBezTo>
                      <a:cubicBezTo>
                        <a:pt x="5" y="8"/>
                        <a:pt x="8" y="5"/>
                        <a:pt x="11" y="5"/>
                      </a:cubicBezTo>
                      <a:cubicBezTo>
                        <a:pt x="14" y="5"/>
                        <a:pt x="17" y="8"/>
                        <a:pt x="17" y="11"/>
                      </a:cubicBezTo>
                      <a:cubicBezTo>
                        <a:pt x="17" y="14"/>
                        <a:pt x="14" y="17"/>
                        <a:pt x="1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" name="Freeform 110"/>
                <p:cNvSpPr>
                  <a:spLocks noEditPoints="1"/>
                </p:cNvSpPr>
                <p:nvPr/>
              </p:nvSpPr>
              <p:spPr bwMode="auto">
                <a:xfrm>
                  <a:off x="6081468" y="3456248"/>
                  <a:ext cx="30830" cy="30830"/>
                </a:xfrm>
                <a:custGeom>
                  <a:avLst/>
                  <a:gdLst>
                    <a:gd name="T0" fmla="*/ 7 w 14"/>
                    <a:gd name="T1" fmla="*/ 0 h 14"/>
                    <a:gd name="T2" fmla="*/ 0 w 14"/>
                    <a:gd name="T3" fmla="*/ 7 h 14"/>
                    <a:gd name="T4" fmla="*/ 7 w 14"/>
                    <a:gd name="T5" fmla="*/ 14 h 14"/>
                    <a:gd name="T6" fmla="*/ 14 w 14"/>
                    <a:gd name="T7" fmla="*/ 7 h 14"/>
                    <a:gd name="T8" fmla="*/ 7 w 14"/>
                    <a:gd name="T9" fmla="*/ 0 h 14"/>
                    <a:gd name="T10" fmla="*/ 7 w 14"/>
                    <a:gd name="T11" fmla="*/ 10 h 14"/>
                    <a:gd name="T12" fmla="*/ 4 w 14"/>
                    <a:gd name="T13" fmla="*/ 7 h 14"/>
                    <a:gd name="T14" fmla="*/ 7 w 14"/>
                    <a:gd name="T15" fmla="*/ 3 h 14"/>
                    <a:gd name="T16" fmla="*/ 11 w 14"/>
                    <a:gd name="T17" fmla="*/ 7 h 14"/>
                    <a:gd name="T18" fmla="*/ 7 w 14"/>
                    <a:gd name="T19" fmla="*/ 1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14">
                      <a:moveTo>
                        <a:pt x="7" y="0"/>
                      </a:move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1"/>
                        <a:pt x="3" y="14"/>
                        <a:pt x="7" y="14"/>
                      </a:cubicBezTo>
                      <a:cubicBezTo>
                        <a:pt x="11" y="14"/>
                        <a:pt x="14" y="11"/>
                        <a:pt x="14" y="7"/>
                      </a:cubicBezTo>
                      <a:cubicBezTo>
                        <a:pt x="14" y="3"/>
                        <a:pt x="11" y="0"/>
                        <a:pt x="7" y="0"/>
                      </a:cubicBezTo>
                      <a:close/>
                      <a:moveTo>
                        <a:pt x="7" y="10"/>
                      </a:moveTo>
                      <a:cubicBezTo>
                        <a:pt x="5" y="10"/>
                        <a:pt x="4" y="9"/>
                        <a:pt x="4" y="7"/>
                      </a:cubicBezTo>
                      <a:cubicBezTo>
                        <a:pt x="4" y="5"/>
                        <a:pt x="5" y="3"/>
                        <a:pt x="7" y="3"/>
                      </a:cubicBezTo>
                      <a:cubicBezTo>
                        <a:pt x="9" y="3"/>
                        <a:pt x="11" y="5"/>
                        <a:pt x="11" y="7"/>
                      </a:cubicBezTo>
                      <a:cubicBezTo>
                        <a:pt x="11" y="9"/>
                        <a:pt x="9" y="10"/>
                        <a:pt x="7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" name="Freeform 111"/>
                <p:cNvSpPr>
                  <a:spLocks noEditPoints="1"/>
                </p:cNvSpPr>
                <p:nvPr/>
              </p:nvSpPr>
              <p:spPr bwMode="auto">
                <a:xfrm>
                  <a:off x="6172089" y="3380574"/>
                  <a:ext cx="97161" cy="97161"/>
                </a:xfrm>
                <a:custGeom>
                  <a:avLst/>
                  <a:gdLst>
                    <a:gd name="T0" fmla="*/ 22 w 44"/>
                    <a:gd name="T1" fmla="*/ 0 h 44"/>
                    <a:gd name="T2" fmla="*/ 0 w 44"/>
                    <a:gd name="T3" fmla="*/ 22 h 44"/>
                    <a:gd name="T4" fmla="*/ 22 w 44"/>
                    <a:gd name="T5" fmla="*/ 44 h 44"/>
                    <a:gd name="T6" fmla="*/ 44 w 44"/>
                    <a:gd name="T7" fmla="*/ 22 h 44"/>
                    <a:gd name="T8" fmla="*/ 22 w 44"/>
                    <a:gd name="T9" fmla="*/ 0 h 44"/>
                    <a:gd name="T10" fmla="*/ 22 w 44"/>
                    <a:gd name="T11" fmla="*/ 39 h 44"/>
                    <a:gd name="T12" fmla="*/ 5 w 44"/>
                    <a:gd name="T13" fmla="*/ 22 h 44"/>
                    <a:gd name="T14" fmla="*/ 22 w 44"/>
                    <a:gd name="T15" fmla="*/ 6 h 44"/>
                    <a:gd name="T16" fmla="*/ 39 w 44"/>
                    <a:gd name="T17" fmla="*/ 22 h 44"/>
                    <a:gd name="T18" fmla="*/ 22 w 44"/>
                    <a:gd name="T19" fmla="*/ 39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4" h="44">
                      <a:moveTo>
                        <a:pt x="22" y="0"/>
                      </a:moveTo>
                      <a:cubicBezTo>
                        <a:pt x="10" y="0"/>
                        <a:pt x="0" y="10"/>
                        <a:pt x="0" y="22"/>
                      </a:cubicBezTo>
                      <a:cubicBezTo>
                        <a:pt x="0" y="34"/>
                        <a:pt x="10" y="44"/>
                        <a:pt x="22" y="44"/>
                      </a:cubicBezTo>
                      <a:cubicBezTo>
                        <a:pt x="34" y="44"/>
                        <a:pt x="44" y="34"/>
                        <a:pt x="44" y="22"/>
                      </a:cubicBezTo>
                      <a:cubicBezTo>
                        <a:pt x="44" y="10"/>
                        <a:pt x="34" y="0"/>
                        <a:pt x="22" y="0"/>
                      </a:cubicBezTo>
                      <a:close/>
                      <a:moveTo>
                        <a:pt x="22" y="39"/>
                      </a:moveTo>
                      <a:cubicBezTo>
                        <a:pt x="13" y="39"/>
                        <a:pt x="5" y="31"/>
                        <a:pt x="5" y="22"/>
                      </a:cubicBezTo>
                      <a:cubicBezTo>
                        <a:pt x="5" y="13"/>
                        <a:pt x="13" y="6"/>
                        <a:pt x="22" y="6"/>
                      </a:cubicBezTo>
                      <a:cubicBezTo>
                        <a:pt x="31" y="6"/>
                        <a:pt x="39" y="13"/>
                        <a:pt x="39" y="22"/>
                      </a:cubicBezTo>
                      <a:cubicBezTo>
                        <a:pt x="39" y="31"/>
                        <a:pt x="31" y="39"/>
                        <a:pt x="22" y="3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" name="Freeform 112"/>
                <p:cNvSpPr>
                  <a:spLocks noEditPoints="1"/>
                </p:cNvSpPr>
                <p:nvPr/>
              </p:nvSpPr>
              <p:spPr bwMode="auto">
                <a:xfrm>
                  <a:off x="5999255" y="3275006"/>
                  <a:ext cx="402656" cy="450303"/>
                </a:xfrm>
                <a:custGeom>
                  <a:avLst/>
                  <a:gdLst>
                    <a:gd name="T0" fmla="*/ 157 w 182"/>
                    <a:gd name="T1" fmla="*/ 96 h 204"/>
                    <a:gd name="T2" fmla="*/ 153 w 182"/>
                    <a:gd name="T3" fmla="*/ 48 h 204"/>
                    <a:gd name="T4" fmla="*/ 78 w 182"/>
                    <a:gd name="T5" fmla="*/ 0 h 204"/>
                    <a:gd name="T6" fmla="*/ 1 w 182"/>
                    <a:gd name="T7" fmla="*/ 79 h 204"/>
                    <a:gd name="T8" fmla="*/ 0 w 182"/>
                    <a:gd name="T9" fmla="*/ 204 h 204"/>
                    <a:gd name="T10" fmla="*/ 113 w 182"/>
                    <a:gd name="T11" fmla="*/ 176 h 204"/>
                    <a:gd name="T12" fmla="*/ 147 w 182"/>
                    <a:gd name="T13" fmla="*/ 176 h 204"/>
                    <a:gd name="T14" fmla="*/ 147 w 182"/>
                    <a:gd name="T15" fmla="*/ 176 h 204"/>
                    <a:gd name="T16" fmla="*/ 156 w 182"/>
                    <a:gd name="T17" fmla="*/ 151 h 204"/>
                    <a:gd name="T18" fmla="*/ 146 w 182"/>
                    <a:gd name="T19" fmla="*/ 145 h 204"/>
                    <a:gd name="T20" fmla="*/ 156 w 182"/>
                    <a:gd name="T21" fmla="*/ 140 h 204"/>
                    <a:gd name="T22" fmla="*/ 155 w 182"/>
                    <a:gd name="T23" fmla="*/ 138 h 204"/>
                    <a:gd name="T24" fmla="*/ 170 w 182"/>
                    <a:gd name="T25" fmla="*/ 111 h 204"/>
                    <a:gd name="T26" fmla="*/ 62 w 182"/>
                    <a:gd name="T27" fmla="*/ 93 h 204"/>
                    <a:gd name="T28" fmla="*/ 62 w 182"/>
                    <a:gd name="T29" fmla="*/ 102 h 204"/>
                    <a:gd name="T30" fmla="*/ 54 w 182"/>
                    <a:gd name="T31" fmla="*/ 105 h 204"/>
                    <a:gd name="T32" fmla="*/ 48 w 182"/>
                    <a:gd name="T33" fmla="*/ 110 h 204"/>
                    <a:gd name="T34" fmla="*/ 40 w 182"/>
                    <a:gd name="T35" fmla="*/ 107 h 204"/>
                    <a:gd name="T36" fmla="*/ 32 w 182"/>
                    <a:gd name="T37" fmla="*/ 107 h 204"/>
                    <a:gd name="T38" fmla="*/ 28 w 182"/>
                    <a:gd name="T39" fmla="*/ 99 h 204"/>
                    <a:gd name="T40" fmla="*/ 22 w 182"/>
                    <a:gd name="T41" fmla="*/ 93 h 204"/>
                    <a:gd name="T42" fmla="*/ 26 w 182"/>
                    <a:gd name="T43" fmla="*/ 85 h 204"/>
                    <a:gd name="T44" fmla="*/ 26 w 182"/>
                    <a:gd name="T45" fmla="*/ 76 h 204"/>
                    <a:gd name="T46" fmla="*/ 34 w 182"/>
                    <a:gd name="T47" fmla="*/ 73 h 204"/>
                    <a:gd name="T48" fmla="*/ 40 w 182"/>
                    <a:gd name="T49" fmla="*/ 68 h 204"/>
                    <a:gd name="T50" fmla="*/ 48 w 182"/>
                    <a:gd name="T51" fmla="*/ 71 h 204"/>
                    <a:gd name="T52" fmla="*/ 57 w 182"/>
                    <a:gd name="T53" fmla="*/ 71 h 204"/>
                    <a:gd name="T54" fmla="*/ 60 w 182"/>
                    <a:gd name="T55" fmla="*/ 79 h 204"/>
                    <a:gd name="T56" fmla="*/ 66 w 182"/>
                    <a:gd name="T57" fmla="*/ 85 h 204"/>
                    <a:gd name="T58" fmla="*/ 136 w 182"/>
                    <a:gd name="T59" fmla="*/ 77 h 204"/>
                    <a:gd name="T60" fmla="*/ 126 w 182"/>
                    <a:gd name="T61" fmla="*/ 87 h 204"/>
                    <a:gd name="T62" fmla="*/ 121 w 182"/>
                    <a:gd name="T63" fmla="*/ 100 h 204"/>
                    <a:gd name="T64" fmla="*/ 107 w 182"/>
                    <a:gd name="T65" fmla="*/ 100 h 204"/>
                    <a:gd name="T66" fmla="*/ 94 w 182"/>
                    <a:gd name="T67" fmla="*/ 105 h 204"/>
                    <a:gd name="T68" fmla="*/ 83 w 182"/>
                    <a:gd name="T69" fmla="*/ 96 h 204"/>
                    <a:gd name="T70" fmla="*/ 70 w 182"/>
                    <a:gd name="T71" fmla="*/ 91 h 204"/>
                    <a:gd name="T72" fmla="*/ 70 w 182"/>
                    <a:gd name="T73" fmla="*/ 77 h 204"/>
                    <a:gd name="T74" fmla="*/ 64 w 182"/>
                    <a:gd name="T75" fmla="*/ 64 h 204"/>
                    <a:gd name="T76" fmla="*/ 74 w 182"/>
                    <a:gd name="T77" fmla="*/ 53 h 204"/>
                    <a:gd name="T78" fmla="*/ 79 w 182"/>
                    <a:gd name="T79" fmla="*/ 40 h 204"/>
                    <a:gd name="T80" fmla="*/ 94 w 182"/>
                    <a:gd name="T81" fmla="*/ 40 h 204"/>
                    <a:gd name="T82" fmla="*/ 107 w 182"/>
                    <a:gd name="T83" fmla="*/ 35 h 204"/>
                    <a:gd name="T84" fmla="*/ 117 w 182"/>
                    <a:gd name="T85" fmla="*/ 44 h 204"/>
                    <a:gd name="T86" fmla="*/ 130 w 182"/>
                    <a:gd name="T87" fmla="*/ 49 h 204"/>
                    <a:gd name="T88" fmla="*/ 130 w 182"/>
                    <a:gd name="T89" fmla="*/ 64 h 204"/>
                    <a:gd name="T90" fmla="*/ 136 w 182"/>
                    <a:gd name="T91" fmla="*/ 77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82" h="204">
                      <a:moveTo>
                        <a:pt x="170" y="111"/>
                      </a:moveTo>
                      <a:cubicBezTo>
                        <a:pt x="166" y="107"/>
                        <a:pt x="160" y="102"/>
                        <a:pt x="157" y="96"/>
                      </a:cubicBezTo>
                      <a:cubicBezTo>
                        <a:pt x="153" y="87"/>
                        <a:pt x="158" y="79"/>
                        <a:pt x="157" y="70"/>
                      </a:cubicBezTo>
                      <a:cubicBezTo>
                        <a:pt x="157" y="63"/>
                        <a:pt x="155" y="54"/>
                        <a:pt x="153" y="48"/>
                      </a:cubicBezTo>
                      <a:cubicBezTo>
                        <a:pt x="149" y="37"/>
                        <a:pt x="142" y="28"/>
                        <a:pt x="133" y="21"/>
                      </a:cubicBezTo>
                      <a:cubicBezTo>
                        <a:pt x="119" y="8"/>
                        <a:pt x="100" y="0"/>
                        <a:pt x="78" y="0"/>
                      </a:cubicBezTo>
                      <a:cubicBezTo>
                        <a:pt x="35" y="0"/>
                        <a:pt x="0" y="32"/>
                        <a:pt x="0" y="71"/>
                      </a:cubicBezTo>
                      <a:cubicBezTo>
                        <a:pt x="0" y="74"/>
                        <a:pt x="0" y="77"/>
                        <a:pt x="1" y="79"/>
                      </a:cubicBezTo>
                      <a:cubicBezTo>
                        <a:pt x="1" y="96"/>
                        <a:pt x="6" y="117"/>
                        <a:pt x="22" y="139"/>
                      </a:cubicBezTo>
                      <a:cubicBezTo>
                        <a:pt x="22" y="139"/>
                        <a:pt x="43" y="182"/>
                        <a:pt x="0" y="204"/>
                      </a:cubicBezTo>
                      <a:cubicBezTo>
                        <a:pt x="95" y="204"/>
                        <a:pt x="95" y="204"/>
                        <a:pt x="95" y="204"/>
                      </a:cubicBezTo>
                      <a:cubicBezTo>
                        <a:pt x="95" y="204"/>
                        <a:pt x="102" y="176"/>
                        <a:pt x="113" y="176"/>
                      </a:cubicBezTo>
                      <a:cubicBezTo>
                        <a:pt x="123" y="176"/>
                        <a:pt x="133" y="177"/>
                        <a:pt x="142" y="176"/>
                      </a:cubicBezTo>
                      <a:cubicBezTo>
                        <a:pt x="144" y="177"/>
                        <a:pt x="146" y="176"/>
                        <a:pt x="147" y="176"/>
                      </a:cubicBezTo>
                      <a:cubicBezTo>
                        <a:pt x="147" y="176"/>
                        <a:pt x="147" y="176"/>
                        <a:pt x="147" y="176"/>
                      </a:cubicBezTo>
                      <a:cubicBezTo>
                        <a:pt x="147" y="176"/>
                        <a:pt x="147" y="176"/>
                        <a:pt x="147" y="176"/>
                      </a:cubicBezTo>
                      <a:cubicBezTo>
                        <a:pt x="154" y="173"/>
                        <a:pt x="149" y="157"/>
                        <a:pt x="149" y="157"/>
                      </a:cubicBezTo>
                      <a:cubicBezTo>
                        <a:pt x="153" y="155"/>
                        <a:pt x="156" y="153"/>
                        <a:pt x="156" y="151"/>
                      </a:cubicBezTo>
                      <a:cubicBezTo>
                        <a:pt x="156" y="150"/>
                        <a:pt x="156" y="150"/>
                        <a:pt x="156" y="150"/>
                      </a:cubicBezTo>
                      <a:cubicBezTo>
                        <a:pt x="156" y="148"/>
                        <a:pt x="152" y="146"/>
                        <a:pt x="146" y="145"/>
                      </a:cubicBezTo>
                      <a:cubicBezTo>
                        <a:pt x="149" y="145"/>
                        <a:pt x="149" y="145"/>
                        <a:pt x="149" y="145"/>
                      </a:cubicBezTo>
                      <a:cubicBezTo>
                        <a:pt x="153" y="145"/>
                        <a:pt x="156" y="143"/>
                        <a:pt x="156" y="140"/>
                      </a:cubicBezTo>
                      <a:cubicBezTo>
                        <a:pt x="156" y="140"/>
                        <a:pt x="156" y="140"/>
                        <a:pt x="156" y="140"/>
                      </a:cubicBezTo>
                      <a:cubicBezTo>
                        <a:pt x="156" y="139"/>
                        <a:pt x="156" y="138"/>
                        <a:pt x="155" y="138"/>
                      </a:cubicBezTo>
                      <a:cubicBezTo>
                        <a:pt x="156" y="135"/>
                        <a:pt x="159" y="121"/>
                        <a:pt x="160" y="121"/>
                      </a:cubicBezTo>
                      <a:cubicBezTo>
                        <a:pt x="182" y="119"/>
                        <a:pt x="170" y="111"/>
                        <a:pt x="170" y="111"/>
                      </a:cubicBezTo>
                      <a:close/>
                      <a:moveTo>
                        <a:pt x="66" y="93"/>
                      </a:moveTo>
                      <a:cubicBezTo>
                        <a:pt x="62" y="93"/>
                        <a:pt x="62" y="93"/>
                        <a:pt x="62" y="93"/>
                      </a:cubicBezTo>
                      <a:cubicBezTo>
                        <a:pt x="62" y="95"/>
                        <a:pt x="61" y="97"/>
                        <a:pt x="60" y="99"/>
                      </a:cubicBezTo>
                      <a:cubicBezTo>
                        <a:pt x="62" y="102"/>
                        <a:pt x="62" y="102"/>
                        <a:pt x="62" y="102"/>
                      </a:cubicBezTo>
                      <a:cubicBezTo>
                        <a:pt x="57" y="107"/>
                        <a:pt x="57" y="107"/>
                        <a:pt x="57" y="107"/>
                      </a:cubicBezTo>
                      <a:cubicBezTo>
                        <a:pt x="54" y="105"/>
                        <a:pt x="54" y="105"/>
                        <a:pt x="54" y="105"/>
                      </a:cubicBezTo>
                      <a:cubicBezTo>
                        <a:pt x="52" y="106"/>
                        <a:pt x="50" y="107"/>
                        <a:pt x="48" y="107"/>
                      </a:cubicBezTo>
                      <a:cubicBezTo>
                        <a:pt x="48" y="110"/>
                        <a:pt x="48" y="110"/>
                        <a:pt x="48" y="110"/>
                      </a:cubicBezTo>
                      <a:cubicBezTo>
                        <a:pt x="40" y="110"/>
                        <a:pt x="40" y="110"/>
                        <a:pt x="40" y="110"/>
                      </a:cubicBezTo>
                      <a:cubicBezTo>
                        <a:pt x="40" y="107"/>
                        <a:pt x="40" y="107"/>
                        <a:pt x="40" y="107"/>
                      </a:cubicBezTo>
                      <a:cubicBezTo>
                        <a:pt x="38" y="107"/>
                        <a:pt x="36" y="106"/>
                        <a:pt x="34" y="105"/>
                      </a:cubicBezTo>
                      <a:cubicBezTo>
                        <a:pt x="32" y="107"/>
                        <a:pt x="32" y="107"/>
                        <a:pt x="32" y="107"/>
                      </a:cubicBezTo>
                      <a:cubicBezTo>
                        <a:pt x="26" y="102"/>
                        <a:pt x="26" y="102"/>
                        <a:pt x="26" y="102"/>
                      </a:cubicBezTo>
                      <a:cubicBezTo>
                        <a:pt x="28" y="99"/>
                        <a:pt x="28" y="99"/>
                        <a:pt x="28" y="99"/>
                      </a:cubicBezTo>
                      <a:cubicBezTo>
                        <a:pt x="27" y="97"/>
                        <a:pt x="26" y="95"/>
                        <a:pt x="26" y="93"/>
                      </a:cubicBezTo>
                      <a:cubicBezTo>
                        <a:pt x="22" y="93"/>
                        <a:pt x="22" y="93"/>
                        <a:pt x="22" y="93"/>
                      </a:cubicBezTo>
                      <a:cubicBezTo>
                        <a:pt x="22" y="85"/>
                        <a:pt x="22" y="85"/>
                        <a:pt x="22" y="85"/>
                      </a:cubicBezTo>
                      <a:cubicBezTo>
                        <a:pt x="26" y="85"/>
                        <a:pt x="26" y="85"/>
                        <a:pt x="26" y="85"/>
                      </a:cubicBezTo>
                      <a:cubicBezTo>
                        <a:pt x="26" y="83"/>
                        <a:pt x="27" y="81"/>
                        <a:pt x="28" y="79"/>
                      </a:cubicBezTo>
                      <a:cubicBezTo>
                        <a:pt x="26" y="76"/>
                        <a:pt x="26" y="76"/>
                        <a:pt x="26" y="76"/>
                      </a:cubicBezTo>
                      <a:cubicBezTo>
                        <a:pt x="31" y="71"/>
                        <a:pt x="31" y="71"/>
                        <a:pt x="31" y="71"/>
                      </a:cubicBezTo>
                      <a:cubicBezTo>
                        <a:pt x="34" y="73"/>
                        <a:pt x="34" y="73"/>
                        <a:pt x="34" y="73"/>
                      </a:cubicBezTo>
                      <a:cubicBezTo>
                        <a:pt x="36" y="72"/>
                        <a:pt x="38" y="71"/>
                        <a:pt x="40" y="71"/>
                      </a:cubicBezTo>
                      <a:cubicBezTo>
                        <a:pt x="40" y="68"/>
                        <a:pt x="40" y="68"/>
                        <a:pt x="40" y="68"/>
                      </a:cubicBezTo>
                      <a:cubicBezTo>
                        <a:pt x="48" y="68"/>
                        <a:pt x="48" y="68"/>
                        <a:pt x="48" y="68"/>
                      </a:cubicBezTo>
                      <a:cubicBezTo>
                        <a:pt x="48" y="71"/>
                        <a:pt x="48" y="71"/>
                        <a:pt x="48" y="71"/>
                      </a:cubicBezTo>
                      <a:cubicBezTo>
                        <a:pt x="50" y="71"/>
                        <a:pt x="52" y="72"/>
                        <a:pt x="54" y="73"/>
                      </a:cubicBezTo>
                      <a:cubicBezTo>
                        <a:pt x="57" y="71"/>
                        <a:pt x="57" y="71"/>
                        <a:pt x="57" y="71"/>
                      </a:cubicBezTo>
                      <a:cubicBezTo>
                        <a:pt x="63" y="76"/>
                        <a:pt x="63" y="76"/>
                        <a:pt x="63" y="76"/>
                      </a:cubicBezTo>
                      <a:cubicBezTo>
                        <a:pt x="60" y="79"/>
                        <a:pt x="60" y="79"/>
                        <a:pt x="60" y="79"/>
                      </a:cubicBezTo>
                      <a:cubicBezTo>
                        <a:pt x="61" y="81"/>
                        <a:pt x="62" y="83"/>
                        <a:pt x="63" y="85"/>
                      </a:cubicBezTo>
                      <a:cubicBezTo>
                        <a:pt x="66" y="85"/>
                        <a:pt x="66" y="85"/>
                        <a:pt x="66" y="85"/>
                      </a:cubicBezTo>
                      <a:lnTo>
                        <a:pt x="66" y="93"/>
                      </a:lnTo>
                      <a:close/>
                      <a:moveTo>
                        <a:pt x="136" y="77"/>
                      </a:moveTo>
                      <a:cubicBezTo>
                        <a:pt x="130" y="77"/>
                        <a:pt x="130" y="77"/>
                        <a:pt x="130" y="77"/>
                      </a:cubicBezTo>
                      <a:cubicBezTo>
                        <a:pt x="129" y="80"/>
                        <a:pt x="128" y="84"/>
                        <a:pt x="126" y="87"/>
                      </a:cubicBezTo>
                      <a:cubicBezTo>
                        <a:pt x="130" y="91"/>
                        <a:pt x="130" y="91"/>
                        <a:pt x="130" y="91"/>
                      </a:cubicBezTo>
                      <a:cubicBezTo>
                        <a:pt x="121" y="100"/>
                        <a:pt x="121" y="100"/>
                        <a:pt x="121" y="100"/>
                      </a:cubicBezTo>
                      <a:cubicBezTo>
                        <a:pt x="117" y="96"/>
                        <a:pt x="117" y="96"/>
                        <a:pt x="117" y="96"/>
                      </a:cubicBezTo>
                      <a:cubicBezTo>
                        <a:pt x="114" y="98"/>
                        <a:pt x="110" y="99"/>
                        <a:pt x="107" y="100"/>
                      </a:cubicBezTo>
                      <a:cubicBezTo>
                        <a:pt x="107" y="105"/>
                        <a:pt x="107" y="105"/>
                        <a:pt x="107" y="105"/>
                      </a:cubicBezTo>
                      <a:cubicBezTo>
                        <a:pt x="94" y="105"/>
                        <a:pt x="94" y="105"/>
                        <a:pt x="94" y="105"/>
                      </a:cubicBezTo>
                      <a:cubicBezTo>
                        <a:pt x="94" y="100"/>
                        <a:pt x="94" y="100"/>
                        <a:pt x="94" y="100"/>
                      </a:cubicBezTo>
                      <a:cubicBezTo>
                        <a:pt x="90" y="100"/>
                        <a:pt x="86" y="98"/>
                        <a:pt x="83" y="96"/>
                      </a:cubicBezTo>
                      <a:cubicBezTo>
                        <a:pt x="79" y="100"/>
                        <a:pt x="79" y="100"/>
                        <a:pt x="79" y="100"/>
                      </a:cubicBezTo>
                      <a:cubicBezTo>
                        <a:pt x="70" y="91"/>
                        <a:pt x="70" y="91"/>
                        <a:pt x="70" y="91"/>
                      </a:cubicBezTo>
                      <a:cubicBezTo>
                        <a:pt x="74" y="87"/>
                        <a:pt x="74" y="87"/>
                        <a:pt x="74" y="87"/>
                      </a:cubicBezTo>
                      <a:cubicBezTo>
                        <a:pt x="72" y="84"/>
                        <a:pt x="71" y="81"/>
                        <a:pt x="70" y="77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64" y="64"/>
                        <a:pt x="64" y="64"/>
                        <a:pt x="64" y="64"/>
                      </a:cubicBezTo>
                      <a:cubicBezTo>
                        <a:pt x="70" y="64"/>
                        <a:pt x="70" y="64"/>
                        <a:pt x="70" y="64"/>
                      </a:cubicBezTo>
                      <a:cubicBezTo>
                        <a:pt x="70" y="60"/>
                        <a:pt x="72" y="56"/>
                        <a:pt x="74" y="53"/>
                      </a:cubicBezTo>
                      <a:cubicBezTo>
                        <a:pt x="70" y="49"/>
                        <a:pt x="70" y="49"/>
                        <a:pt x="70" y="49"/>
                      </a:cubicBezTo>
                      <a:cubicBezTo>
                        <a:pt x="79" y="40"/>
                        <a:pt x="79" y="40"/>
                        <a:pt x="79" y="40"/>
                      </a:cubicBezTo>
                      <a:cubicBezTo>
                        <a:pt x="83" y="44"/>
                        <a:pt x="83" y="44"/>
                        <a:pt x="83" y="44"/>
                      </a:cubicBezTo>
                      <a:cubicBezTo>
                        <a:pt x="86" y="42"/>
                        <a:pt x="90" y="41"/>
                        <a:pt x="94" y="40"/>
                      </a:cubicBezTo>
                      <a:cubicBezTo>
                        <a:pt x="94" y="35"/>
                        <a:pt x="94" y="35"/>
                        <a:pt x="94" y="35"/>
                      </a:cubicBezTo>
                      <a:cubicBezTo>
                        <a:pt x="107" y="35"/>
                        <a:pt x="107" y="35"/>
                        <a:pt x="107" y="35"/>
                      </a:cubicBezTo>
                      <a:cubicBezTo>
                        <a:pt x="107" y="40"/>
                        <a:pt x="107" y="40"/>
                        <a:pt x="107" y="40"/>
                      </a:cubicBezTo>
                      <a:cubicBezTo>
                        <a:pt x="110" y="41"/>
                        <a:pt x="114" y="42"/>
                        <a:pt x="117" y="44"/>
                      </a:cubicBezTo>
                      <a:cubicBezTo>
                        <a:pt x="121" y="40"/>
                        <a:pt x="121" y="40"/>
                        <a:pt x="121" y="40"/>
                      </a:cubicBezTo>
                      <a:cubicBezTo>
                        <a:pt x="130" y="49"/>
                        <a:pt x="130" y="49"/>
                        <a:pt x="130" y="49"/>
                      </a:cubicBezTo>
                      <a:cubicBezTo>
                        <a:pt x="126" y="53"/>
                        <a:pt x="126" y="53"/>
                        <a:pt x="126" y="53"/>
                      </a:cubicBezTo>
                      <a:cubicBezTo>
                        <a:pt x="128" y="57"/>
                        <a:pt x="130" y="60"/>
                        <a:pt x="130" y="64"/>
                      </a:cubicBezTo>
                      <a:cubicBezTo>
                        <a:pt x="136" y="64"/>
                        <a:pt x="136" y="64"/>
                        <a:pt x="136" y="64"/>
                      </a:cubicBezTo>
                      <a:lnTo>
                        <a:pt x="136" y="7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77" name="组合 76"/>
              <p:cNvGrpSpPr/>
              <p:nvPr/>
            </p:nvGrpSpPr>
            <p:grpSpPr>
              <a:xfrm>
                <a:off x="7921" y="8856"/>
                <a:ext cx="508" cy="503"/>
                <a:chOff x="6967126" y="4092464"/>
                <a:chExt cx="453105" cy="448433"/>
              </a:xfrm>
              <a:solidFill>
                <a:srgbClr val="282828"/>
              </a:solidFill>
              <a:effectLst/>
            </p:grpSpPr>
            <p:sp>
              <p:nvSpPr>
                <p:cNvPr id="78" name="Freeform 136"/>
                <p:cNvSpPr/>
                <p:nvPr/>
              </p:nvSpPr>
              <p:spPr bwMode="auto">
                <a:xfrm>
                  <a:off x="6967126" y="4343773"/>
                  <a:ext cx="453105" cy="197124"/>
                </a:xfrm>
                <a:custGeom>
                  <a:avLst/>
                  <a:gdLst>
                    <a:gd name="T0" fmla="*/ 103 w 205"/>
                    <a:gd name="T1" fmla="*/ 19 h 89"/>
                    <a:gd name="T2" fmla="*/ 47 w 205"/>
                    <a:gd name="T3" fmla="*/ 0 h 89"/>
                    <a:gd name="T4" fmla="*/ 0 w 205"/>
                    <a:gd name="T5" fmla="*/ 0 h 89"/>
                    <a:gd name="T6" fmla="*/ 0 w 205"/>
                    <a:gd name="T7" fmla="*/ 67 h 89"/>
                    <a:gd name="T8" fmla="*/ 22 w 205"/>
                    <a:gd name="T9" fmla="*/ 89 h 89"/>
                    <a:gd name="T10" fmla="*/ 183 w 205"/>
                    <a:gd name="T11" fmla="*/ 89 h 89"/>
                    <a:gd name="T12" fmla="*/ 205 w 205"/>
                    <a:gd name="T13" fmla="*/ 67 h 89"/>
                    <a:gd name="T14" fmla="*/ 205 w 205"/>
                    <a:gd name="T15" fmla="*/ 0 h 89"/>
                    <a:gd name="T16" fmla="*/ 158 w 205"/>
                    <a:gd name="T17" fmla="*/ 0 h 89"/>
                    <a:gd name="T18" fmla="*/ 103 w 205"/>
                    <a:gd name="T19" fmla="*/ 19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5" h="89">
                      <a:moveTo>
                        <a:pt x="103" y="19"/>
                      </a:moveTo>
                      <a:cubicBezTo>
                        <a:pt x="82" y="19"/>
                        <a:pt x="62" y="12"/>
                        <a:pt x="4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67"/>
                        <a:pt x="0" y="67"/>
                        <a:pt x="0" y="67"/>
                      </a:cubicBezTo>
                      <a:cubicBezTo>
                        <a:pt x="0" y="79"/>
                        <a:pt x="10" y="89"/>
                        <a:pt x="22" y="89"/>
                      </a:cubicBezTo>
                      <a:cubicBezTo>
                        <a:pt x="183" y="89"/>
                        <a:pt x="183" y="89"/>
                        <a:pt x="183" y="89"/>
                      </a:cubicBezTo>
                      <a:cubicBezTo>
                        <a:pt x="195" y="89"/>
                        <a:pt x="205" y="79"/>
                        <a:pt x="205" y="67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cubicBezTo>
                        <a:pt x="158" y="0"/>
                        <a:pt x="158" y="0"/>
                        <a:pt x="158" y="0"/>
                      </a:cubicBezTo>
                      <a:cubicBezTo>
                        <a:pt x="143" y="12"/>
                        <a:pt x="124" y="19"/>
                        <a:pt x="103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9" name="Freeform 137"/>
                <p:cNvSpPr>
                  <a:spLocks noEditPoints="1"/>
                </p:cNvSpPr>
                <p:nvPr/>
              </p:nvSpPr>
              <p:spPr bwMode="auto">
                <a:xfrm>
                  <a:off x="6967126" y="4092464"/>
                  <a:ext cx="453105" cy="260652"/>
                </a:xfrm>
                <a:custGeom>
                  <a:avLst/>
                  <a:gdLst>
                    <a:gd name="T0" fmla="*/ 183 w 205"/>
                    <a:gd name="T1" fmla="*/ 42 h 118"/>
                    <a:gd name="T2" fmla="*/ 180 w 205"/>
                    <a:gd name="T3" fmla="*/ 42 h 118"/>
                    <a:gd name="T4" fmla="*/ 154 w 205"/>
                    <a:gd name="T5" fmla="*/ 42 h 118"/>
                    <a:gd name="T6" fmla="*/ 154 w 205"/>
                    <a:gd name="T7" fmla="*/ 22 h 118"/>
                    <a:gd name="T8" fmla="*/ 132 w 205"/>
                    <a:gd name="T9" fmla="*/ 0 h 118"/>
                    <a:gd name="T10" fmla="*/ 73 w 205"/>
                    <a:gd name="T11" fmla="*/ 0 h 118"/>
                    <a:gd name="T12" fmla="*/ 51 w 205"/>
                    <a:gd name="T13" fmla="*/ 22 h 118"/>
                    <a:gd name="T14" fmla="*/ 51 w 205"/>
                    <a:gd name="T15" fmla="*/ 42 h 118"/>
                    <a:gd name="T16" fmla="*/ 25 w 205"/>
                    <a:gd name="T17" fmla="*/ 42 h 118"/>
                    <a:gd name="T18" fmla="*/ 22 w 205"/>
                    <a:gd name="T19" fmla="*/ 42 h 118"/>
                    <a:gd name="T20" fmla="*/ 0 w 205"/>
                    <a:gd name="T21" fmla="*/ 64 h 118"/>
                    <a:gd name="T22" fmla="*/ 0 w 205"/>
                    <a:gd name="T23" fmla="*/ 101 h 118"/>
                    <a:gd name="T24" fmla="*/ 54 w 205"/>
                    <a:gd name="T25" fmla="*/ 101 h 118"/>
                    <a:gd name="T26" fmla="*/ 103 w 205"/>
                    <a:gd name="T27" fmla="*/ 118 h 118"/>
                    <a:gd name="T28" fmla="*/ 151 w 205"/>
                    <a:gd name="T29" fmla="*/ 101 h 118"/>
                    <a:gd name="T30" fmla="*/ 205 w 205"/>
                    <a:gd name="T31" fmla="*/ 101 h 118"/>
                    <a:gd name="T32" fmla="*/ 205 w 205"/>
                    <a:gd name="T33" fmla="*/ 64 h 118"/>
                    <a:gd name="T34" fmla="*/ 183 w 205"/>
                    <a:gd name="T35" fmla="*/ 42 h 118"/>
                    <a:gd name="T36" fmla="*/ 67 w 205"/>
                    <a:gd name="T37" fmla="*/ 26 h 118"/>
                    <a:gd name="T38" fmla="*/ 67 w 205"/>
                    <a:gd name="T39" fmla="*/ 22 h 118"/>
                    <a:gd name="T40" fmla="*/ 73 w 205"/>
                    <a:gd name="T41" fmla="*/ 17 h 118"/>
                    <a:gd name="T42" fmla="*/ 132 w 205"/>
                    <a:gd name="T43" fmla="*/ 17 h 118"/>
                    <a:gd name="T44" fmla="*/ 138 w 205"/>
                    <a:gd name="T45" fmla="*/ 22 h 118"/>
                    <a:gd name="T46" fmla="*/ 138 w 205"/>
                    <a:gd name="T47" fmla="*/ 26 h 118"/>
                    <a:gd name="T48" fmla="*/ 138 w 205"/>
                    <a:gd name="T49" fmla="*/ 42 h 118"/>
                    <a:gd name="T50" fmla="*/ 67 w 205"/>
                    <a:gd name="T51" fmla="*/ 42 h 118"/>
                    <a:gd name="T52" fmla="*/ 67 w 205"/>
                    <a:gd name="T53" fmla="*/ 26 h 118"/>
                    <a:gd name="T54" fmla="*/ 101 w 205"/>
                    <a:gd name="T55" fmla="*/ 101 h 118"/>
                    <a:gd name="T56" fmla="*/ 85 w 205"/>
                    <a:gd name="T57" fmla="*/ 86 h 118"/>
                    <a:gd name="T58" fmla="*/ 101 w 205"/>
                    <a:gd name="T59" fmla="*/ 70 h 118"/>
                    <a:gd name="T60" fmla="*/ 117 w 205"/>
                    <a:gd name="T61" fmla="*/ 86 h 118"/>
                    <a:gd name="T62" fmla="*/ 101 w 205"/>
                    <a:gd name="T63" fmla="*/ 101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205" h="118">
                      <a:moveTo>
                        <a:pt x="183" y="42"/>
                      </a:moveTo>
                      <a:cubicBezTo>
                        <a:pt x="180" y="42"/>
                        <a:pt x="180" y="42"/>
                        <a:pt x="180" y="42"/>
                      </a:cubicBezTo>
                      <a:cubicBezTo>
                        <a:pt x="154" y="42"/>
                        <a:pt x="154" y="42"/>
                        <a:pt x="154" y="42"/>
                      </a:cubicBezTo>
                      <a:cubicBezTo>
                        <a:pt x="154" y="22"/>
                        <a:pt x="154" y="22"/>
                        <a:pt x="154" y="22"/>
                      </a:cubicBezTo>
                      <a:cubicBezTo>
                        <a:pt x="154" y="10"/>
                        <a:pt x="144" y="0"/>
                        <a:pt x="132" y="0"/>
                      </a:cubicBezTo>
                      <a:cubicBezTo>
                        <a:pt x="73" y="0"/>
                        <a:pt x="73" y="0"/>
                        <a:pt x="73" y="0"/>
                      </a:cubicBezTo>
                      <a:cubicBezTo>
                        <a:pt x="61" y="0"/>
                        <a:pt x="51" y="10"/>
                        <a:pt x="51" y="22"/>
                      </a:cubicBezTo>
                      <a:cubicBezTo>
                        <a:pt x="51" y="42"/>
                        <a:pt x="51" y="42"/>
                        <a:pt x="51" y="42"/>
                      </a:cubicBezTo>
                      <a:cubicBezTo>
                        <a:pt x="25" y="42"/>
                        <a:pt x="25" y="42"/>
                        <a:pt x="25" y="42"/>
                      </a:cubicBezTo>
                      <a:cubicBezTo>
                        <a:pt x="22" y="42"/>
                        <a:pt x="22" y="42"/>
                        <a:pt x="22" y="42"/>
                      </a:cubicBezTo>
                      <a:cubicBezTo>
                        <a:pt x="10" y="42"/>
                        <a:pt x="0" y="52"/>
                        <a:pt x="0" y="64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cubicBezTo>
                        <a:pt x="54" y="101"/>
                        <a:pt x="54" y="101"/>
                        <a:pt x="54" y="101"/>
                      </a:cubicBezTo>
                      <a:cubicBezTo>
                        <a:pt x="67" y="112"/>
                        <a:pt x="84" y="118"/>
                        <a:pt x="103" y="118"/>
                      </a:cubicBezTo>
                      <a:cubicBezTo>
                        <a:pt x="121" y="118"/>
                        <a:pt x="138" y="112"/>
                        <a:pt x="151" y="101"/>
                      </a:cubicBezTo>
                      <a:cubicBezTo>
                        <a:pt x="205" y="101"/>
                        <a:pt x="205" y="101"/>
                        <a:pt x="205" y="101"/>
                      </a:cubicBezTo>
                      <a:cubicBezTo>
                        <a:pt x="205" y="64"/>
                        <a:pt x="205" y="64"/>
                        <a:pt x="205" y="64"/>
                      </a:cubicBezTo>
                      <a:cubicBezTo>
                        <a:pt x="205" y="52"/>
                        <a:pt x="195" y="42"/>
                        <a:pt x="183" y="42"/>
                      </a:cubicBezTo>
                      <a:close/>
                      <a:moveTo>
                        <a:pt x="67" y="26"/>
                      </a:moveTo>
                      <a:cubicBezTo>
                        <a:pt x="67" y="22"/>
                        <a:pt x="67" y="22"/>
                        <a:pt x="67" y="22"/>
                      </a:cubicBezTo>
                      <a:cubicBezTo>
                        <a:pt x="67" y="19"/>
                        <a:pt x="70" y="17"/>
                        <a:pt x="73" y="17"/>
                      </a:cubicBezTo>
                      <a:cubicBezTo>
                        <a:pt x="132" y="17"/>
                        <a:pt x="132" y="17"/>
                        <a:pt x="132" y="17"/>
                      </a:cubicBezTo>
                      <a:cubicBezTo>
                        <a:pt x="135" y="17"/>
                        <a:pt x="138" y="19"/>
                        <a:pt x="138" y="22"/>
                      </a:cubicBezTo>
                      <a:cubicBezTo>
                        <a:pt x="138" y="26"/>
                        <a:pt x="138" y="26"/>
                        <a:pt x="138" y="26"/>
                      </a:cubicBezTo>
                      <a:cubicBezTo>
                        <a:pt x="138" y="42"/>
                        <a:pt x="138" y="42"/>
                        <a:pt x="138" y="42"/>
                      </a:cubicBezTo>
                      <a:cubicBezTo>
                        <a:pt x="67" y="42"/>
                        <a:pt x="67" y="42"/>
                        <a:pt x="67" y="42"/>
                      </a:cubicBezTo>
                      <a:lnTo>
                        <a:pt x="67" y="26"/>
                      </a:lnTo>
                      <a:close/>
                      <a:moveTo>
                        <a:pt x="101" y="101"/>
                      </a:moveTo>
                      <a:cubicBezTo>
                        <a:pt x="92" y="101"/>
                        <a:pt x="85" y="94"/>
                        <a:pt x="85" y="86"/>
                      </a:cubicBezTo>
                      <a:cubicBezTo>
                        <a:pt x="85" y="77"/>
                        <a:pt x="92" y="70"/>
                        <a:pt x="101" y="70"/>
                      </a:cubicBezTo>
                      <a:cubicBezTo>
                        <a:pt x="110" y="70"/>
                        <a:pt x="117" y="77"/>
                        <a:pt x="117" y="86"/>
                      </a:cubicBezTo>
                      <a:cubicBezTo>
                        <a:pt x="117" y="94"/>
                        <a:pt x="110" y="101"/>
                        <a:pt x="101" y="10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80" name="组合 79"/>
              <p:cNvGrpSpPr/>
              <p:nvPr/>
            </p:nvGrpSpPr>
            <p:grpSpPr>
              <a:xfrm>
                <a:off x="11374" y="3840"/>
                <a:ext cx="530" cy="570"/>
                <a:chOff x="7005429" y="4859473"/>
                <a:chExt cx="466184" cy="501686"/>
              </a:xfrm>
              <a:solidFill>
                <a:srgbClr val="DCB66B"/>
              </a:solidFill>
              <a:effectLst/>
            </p:grpSpPr>
            <p:sp>
              <p:nvSpPr>
                <p:cNvPr id="81" name="Freeform 154"/>
                <p:cNvSpPr/>
                <p:nvPr/>
              </p:nvSpPr>
              <p:spPr bwMode="auto">
                <a:xfrm>
                  <a:off x="7146499" y="5285485"/>
                  <a:ext cx="50449" cy="46712"/>
                </a:xfrm>
                <a:custGeom>
                  <a:avLst/>
                  <a:gdLst>
                    <a:gd name="T0" fmla="*/ 16 w 23"/>
                    <a:gd name="T1" fmla="*/ 0 h 21"/>
                    <a:gd name="T2" fmla="*/ 16 w 23"/>
                    <a:gd name="T3" fmla="*/ 4 h 21"/>
                    <a:gd name="T4" fmla="*/ 19 w 23"/>
                    <a:gd name="T5" fmla="*/ 11 h 21"/>
                    <a:gd name="T6" fmla="*/ 10 w 23"/>
                    <a:gd name="T7" fmla="*/ 17 h 21"/>
                    <a:gd name="T8" fmla="*/ 4 w 23"/>
                    <a:gd name="T9" fmla="*/ 9 h 21"/>
                    <a:gd name="T10" fmla="*/ 6 w 23"/>
                    <a:gd name="T11" fmla="*/ 5 h 21"/>
                    <a:gd name="T12" fmla="*/ 6 w 23"/>
                    <a:gd name="T13" fmla="*/ 0 h 21"/>
                    <a:gd name="T14" fmla="*/ 0 w 23"/>
                    <a:gd name="T15" fmla="*/ 10 h 21"/>
                    <a:gd name="T16" fmla="*/ 11 w 23"/>
                    <a:gd name="T17" fmla="*/ 21 h 21"/>
                    <a:gd name="T18" fmla="*/ 23 w 23"/>
                    <a:gd name="T19" fmla="*/ 10 h 21"/>
                    <a:gd name="T20" fmla="*/ 16 w 23"/>
                    <a:gd name="T21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3" h="21">
                      <a:moveTo>
                        <a:pt x="16" y="0"/>
                      </a:move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8" y="5"/>
                        <a:pt x="19" y="8"/>
                        <a:pt x="19" y="11"/>
                      </a:cubicBezTo>
                      <a:cubicBezTo>
                        <a:pt x="18" y="15"/>
                        <a:pt x="15" y="18"/>
                        <a:pt x="10" y="17"/>
                      </a:cubicBezTo>
                      <a:cubicBezTo>
                        <a:pt x="6" y="17"/>
                        <a:pt x="3" y="13"/>
                        <a:pt x="4" y="9"/>
                      </a:cubicBezTo>
                      <a:cubicBezTo>
                        <a:pt x="4" y="7"/>
                        <a:pt x="5" y="6"/>
                        <a:pt x="6" y="5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2"/>
                        <a:pt x="0" y="6"/>
                        <a:pt x="0" y="10"/>
                      </a:cubicBezTo>
                      <a:cubicBezTo>
                        <a:pt x="0" y="16"/>
                        <a:pt x="5" y="21"/>
                        <a:pt x="11" y="21"/>
                      </a:cubicBezTo>
                      <a:cubicBezTo>
                        <a:pt x="18" y="21"/>
                        <a:pt x="23" y="16"/>
                        <a:pt x="23" y="10"/>
                      </a:cubicBezTo>
                      <a:cubicBezTo>
                        <a:pt x="23" y="5"/>
                        <a:pt x="20" y="1"/>
                        <a:pt x="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2" name="Rectangle 155"/>
                <p:cNvSpPr>
                  <a:spLocks noChangeArrowheads="1"/>
                </p:cNvSpPr>
                <p:nvPr/>
              </p:nvSpPr>
              <p:spPr bwMode="auto">
                <a:xfrm>
                  <a:off x="7166118" y="5278945"/>
                  <a:ext cx="9342" cy="3269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3" name="Freeform 156"/>
                <p:cNvSpPr>
                  <a:spLocks noEditPoints="1"/>
                </p:cNvSpPr>
                <p:nvPr/>
              </p:nvSpPr>
              <p:spPr bwMode="auto">
                <a:xfrm>
                  <a:off x="7044667" y="4940751"/>
                  <a:ext cx="260652" cy="260652"/>
                </a:xfrm>
                <a:custGeom>
                  <a:avLst/>
                  <a:gdLst>
                    <a:gd name="T0" fmla="*/ 24 w 118"/>
                    <a:gd name="T1" fmla="*/ 19 h 118"/>
                    <a:gd name="T2" fmla="*/ 19 w 118"/>
                    <a:gd name="T3" fmla="*/ 94 h 118"/>
                    <a:gd name="T4" fmla="*/ 94 w 118"/>
                    <a:gd name="T5" fmla="*/ 99 h 118"/>
                    <a:gd name="T6" fmla="*/ 99 w 118"/>
                    <a:gd name="T7" fmla="*/ 24 h 118"/>
                    <a:gd name="T8" fmla="*/ 24 w 118"/>
                    <a:gd name="T9" fmla="*/ 19 h 118"/>
                    <a:gd name="T10" fmla="*/ 64 w 118"/>
                    <a:gd name="T11" fmla="*/ 84 h 118"/>
                    <a:gd name="T12" fmla="*/ 64 w 118"/>
                    <a:gd name="T13" fmla="*/ 93 h 118"/>
                    <a:gd name="T14" fmla="*/ 56 w 118"/>
                    <a:gd name="T15" fmla="*/ 93 h 118"/>
                    <a:gd name="T16" fmla="*/ 56 w 118"/>
                    <a:gd name="T17" fmla="*/ 85 h 118"/>
                    <a:gd name="T18" fmla="*/ 41 w 118"/>
                    <a:gd name="T19" fmla="*/ 81 h 118"/>
                    <a:gd name="T20" fmla="*/ 43 w 118"/>
                    <a:gd name="T21" fmla="*/ 71 h 118"/>
                    <a:gd name="T22" fmla="*/ 58 w 118"/>
                    <a:gd name="T23" fmla="*/ 75 h 118"/>
                    <a:gd name="T24" fmla="*/ 66 w 118"/>
                    <a:gd name="T25" fmla="*/ 70 h 118"/>
                    <a:gd name="T26" fmla="*/ 57 w 118"/>
                    <a:gd name="T27" fmla="*/ 62 h 118"/>
                    <a:gd name="T28" fmla="*/ 41 w 118"/>
                    <a:gd name="T29" fmla="*/ 46 h 118"/>
                    <a:gd name="T30" fmla="*/ 56 w 118"/>
                    <a:gd name="T31" fmla="*/ 31 h 118"/>
                    <a:gd name="T32" fmla="*/ 56 w 118"/>
                    <a:gd name="T33" fmla="*/ 23 h 118"/>
                    <a:gd name="T34" fmla="*/ 64 w 118"/>
                    <a:gd name="T35" fmla="*/ 23 h 118"/>
                    <a:gd name="T36" fmla="*/ 64 w 118"/>
                    <a:gd name="T37" fmla="*/ 30 h 118"/>
                    <a:gd name="T38" fmla="*/ 77 w 118"/>
                    <a:gd name="T39" fmla="*/ 33 h 118"/>
                    <a:gd name="T40" fmla="*/ 74 w 118"/>
                    <a:gd name="T41" fmla="*/ 43 h 118"/>
                    <a:gd name="T42" fmla="*/ 62 w 118"/>
                    <a:gd name="T43" fmla="*/ 40 h 118"/>
                    <a:gd name="T44" fmla="*/ 55 w 118"/>
                    <a:gd name="T45" fmla="*/ 45 h 118"/>
                    <a:gd name="T46" fmla="*/ 65 w 118"/>
                    <a:gd name="T47" fmla="*/ 52 h 118"/>
                    <a:gd name="T48" fmla="*/ 79 w 118"/>
                    <a:gd name="T49" fmla="*/ 69 h 118"/>
                    <a:gd name="T50" fmla="*/ 64 w 118"/>
                    <a:gd name="T51" fmla="*/ 84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18" h="118">
                      <a:moveTo>
                        <a:pt x="24" y="19"/>
                      </a:moveTo>
                      <a:cubicBezTo>
                        <a:pt x="2" y="39"/>
                        <a:pt x="0" y="72"/>
                        <a:pt x="19" y="94"/>
                      </a:cubicBezTo>
                      <a:cubicBezTo>
                        <a:pt x="38" y="116"/>
                        <a:pt x="72" y="118"/>
                        <a:pt x="94" y="99"/>
                      </a:cubicBezTo>
                      <a:cubicBezTo>
                        <a:pt x="115" y="79"/>
                        <a:pt x="118" y="46"/>
                        <a:pt x="99" y="24"/>
                      </a:cubicBezTo>
                      <a:cubicBezTo>
                        <a:pt x="79" y="2"/>
                        <a:pt x="46" y="0"/>
                        <a:pt x="24" y="19"/>
                      </a:cubicBezTo>
                      <a:close/>
                      <a:moveTo>
                        <a:pt x="64" y="84"/>
                      </a:moveTo>
                      <a:cubicBezTo>
                        <a:pt x="64" y="93"/>
                        <a:pt x="64" y="93"/>
                        <a:pt x="64" y="93"/>
                      </a:cubicBezTo>
                      <a:cubicBezTo>
                        <a:pt x="56" y="93"/>
                        <a:pt x="56" y="93"/>
                        <a:pt x="56" y="93"/>
                      </a:cubicBezTo>
                      <a:cubicBezTo>
                        <a:pt x="56" y="85"/>
                        <a:pt x="56" y="85"/>
                        <a:pt x="56" y="85"/>
                      </a:cubicBezTo>
                      <a:cubicBezTo>
                        <a:pt x="50" y="85"/>
                        <a:pt x="44" y="83"/>
                        <a:pt x="41" y="81"/>
                      </a:cubicBezTo>
                      <a:cubicBezTo>
                        <a:pt x="43" y="71"/>
                        <a:pt x="43" y="71"/>
                        <a:pt x="43" y="71"/>
                      </a:cubicBezTo>
                      <a:cubicBezTo>
                        <a:pt x="47" y="73"/>
                        <a:pt x="52" y="75"/>
                        <a:pt x="58" y="75"/>
                      </a:cubicBezTo>
                      <a:cubicBezTo>
                        <a:pt x="63" y="75"/>
                        <a:pt x="66" y="73"/>
                        <a:pt x="66" y="70"/>
                      </a:cubicBezTo>
                      <a:cubicBezTo>
                        <a:pt x="66" y="66"/>
                        <a:pt x="63" y="64"/>
                        <a:pt x="57" y="62"/>
                      </a:cubicBezTo>
                      <a:cubicBezTo>
                        <a:pt x="48" y="59"/>
                        <a:pt x="41" y="55"/>
                        <a:pt x="41" y="46"/>
                      </a:cubicBezTo>
                      <a:cubicBezTo>
                        <a:pt x="41" y="39"/>
                        <a:pt x="47" y="33"/>
                        <a:pt x="56" y="31"/>
                      </a:cubicBezTo>
                      <a:cubicBezTo>
                        <a:pt x="56" y="23"/>
                        <a:pt x="56" y="23"/>
                        <a:pt x="56" y="23"/>
                      </a:cubicBezTo>
                      <a:cubicBezTo>
                        <a:pt x="64" y="23"/>
                        <a:pt x="64" y="23"/>
                        <a:pt x="64" y="23"/>
                      </a:cubicBezTo>
                      <a:cubicBezTo>
                        <a:pt x="64" y="30"/>
                        <a:pt x="64" y="30"/>
                        <a:pt x="64" y="30"/>
                      </a:cubicBezTo>
                      <a:cubicBezTo>
                        <a:pt x="70" y="30"/>
                        <a:pt x="74" y="32"/>
                        <a:pt x="77" y="33"/>
                      </a:cubicBezTo>
                      <a:cubicBezTo>
                        <a:pt x="74" y="43"/>
                        <a:pt x="74" y="43"/>
                        <a:pt x="74" y="43"/>
                      </a:cubicBezTo>
                      <a:cubicBezTo>
                        <a:pt x="72" y="42"/>
                        <a:pt x="68" y="40"/>
                        <a:pt x="62" y="40"/>
                      </a:cubicBezTo>
                      <a:cubicBezTo>
                        <a:pt x="56" y="40"/>
                        <a:pt x="55" y="42"/>
                        <a:pt x="55" y="45"/>
                      </a:cubicBezTo>
                      <a:cubicBezTo>
                        <a:pt x="55" y="48"/>
                        <a:pt x="58" y="50"/>
                        <a:pt x="65" y="52"/>
                      </a:cubicBezTo>
                      <a:cubicBezTo>
                        <a:pt x="75" y="56"/>
                        <a:pt x="79" y="61"/>
                        <a:pt x="79" y="69"/>
                      </a:cubicBezTo>
                      <a:cubicBezTo>
                        <a:pt x="79" y="76"/>
                        <a:pt x="74" y="83"/>
                        <a:pt x="64" y="8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4" name="Freeform 157"/>
                <p:cNvSpPr>
                  <a:spLocks noEditPoints="1"/>
                </p:cNvSpPr>
                <p:nvPr/>
              </p:nvSpPr>
              <p:spPr bwMode="auto">
                <a:xfrm>
                  <a:off x="7005429" y="4859473"/>
                  <a:ext cx="338194" cy="501686"/>
                </a:xfrm>
                <a:custGeom>
                  <a:avLst/>
                  <a:gdLst>
                    <a:gd name="T0" fmla="*/ 138 w 153"/>
                    <a:gd name="T1" fmla="*/ 177 h 227"/>
                    <a:gd name="T2" fmla="*/ 16 w 153"/>
                    <a:gd name="T3" fmla="*/ 177 h 227"/>
                    <a:gd name="T4" fmla="*/ 16 w 153"/>
                    <a:gd name="T5" fmla="*/ 16 h 227"/>
                    <a:gd name="T6" fmla="*/ 138 w 153"/>
                    <a:gd name="T7" fmla="*/ 16 h 227"/>
                    <a:gd name="T8" fmla="*/ 138 w 153"/>
                    <a:gd name="T9" fmla="*/ 103 h 227"/>
                    <a:gd name="T10" fmla="*/ 139 w 153"/>
                    <a:gd name="T11" fmla="*/ 102 h 227"/>
                    <a:gd name="T12" fmla="*/ 153 w 153"/>
                    <a:gd name="T13" fmla="*/ 94 h 227"/>
                    <a:gd name="T14" fmla="*/ 153 w 153"/>
                    <a:gd name="T15" fmla="*/ 13 h 227"/>
                    <a:gd name="T16" fmla="*/ 141 w 153"/>
                    <a:gd name="T17" fmla="*/ 0 h 227"/>
                    <a:gd name="T18" fmla="*/ 12 w 153"/>
                    <a:gd name="T19" fmla="*/ 0 h 227"/>
                    <a:gd name="T20" fmla="*/ 0 w 153"/>
                    <a:gd name="T21" fmla="*/ 13 h 227"/>
                    <a:gd name="T22" fmla="*/ 0 w 153"/>
                    <a:gd name="T23" fmla="*/ 215 h 227"/>
                    <a:gd name="T24" fmla="*/ 12 w 153"/>
                    <a:gd name="T25" fmla="*/ 227 h 227"/>
                    <a:gd name="T26" fmla="*/ 141 w 153"/>
                    <a:gd name="T27" fmla="*/ 227 h 227"/>
                    <a:gd name="T28" fmla="*/ 153 w 153"/>
                    <a:gd name="T29" fmla="*/ 215 h 227"/>
                    <a:gd name="T30" fmla="*/ 153 w 153"/>
                    <a:gd name="T31" fmla="*/ 176 h 227"/>
                    <a:gd name="T32" fmla="*/ 138 w 153"/>
                    <a:gd name="T33" fmla="*/ 166 h 227"/>
                    <a:gd name="T34" fmla="*/ 138 w 153"/>
                    <a:gd name="T35" fmla="*/ 177 h 227"/>
                    <a:gd name="T36" fmla="*/ 75 w 153"/>
                    <a:gd name="T37" fmla="*/ 221 h 227"/>
                    <a:gd name="T38" fmla="*/ 56 w 153"/>
                    <a:gd name="T39" fmla="*/ 201 h 227"/>
                    <a:gd name="T40" fmla="*/ 75 w 153"/>
                    <a:gd name="T41" fmla="*/ 182 h 227"/>
                    <a:gd name="T42" fmla="*/ 95 w 153"/>
                    <a:gd name="T43" fmla="*/ 201 h 227"/>
                    <a:gd name="T44" fmla="*/ 75 w 153"/>
                    <a:gd name="T45" fmla="*/ 221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53" h="227">
                      <a:moveTo>
                        <a:pt x="138" y="177"/>
                      </a:moveTo>
                      <a:cubicBezTo>
                        <a:pt x="16" y="177"/>
                        <a:pt x="16" y="177"/>
                        <a:pt x="16" y="177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38" y="16"/>
                        <a:pt x="138" y="16"/>
                        <a:pt x="138" y="16"/>
                      </a:cubicBezTo>
                      <a:cubicBezTo>
                        <a:pt x="138" y="103"/>
                        <a:pt x="138" y="103"/>
                        <a:pt x="138" y="103"/>
                      </a:cubicBezTo>
                      <a:cubicBezTo>
                        <a:pt x="138" y="103"/>
                        <a:pt x="139" y="102"/>
                        <a:pt x="139" y="102"/>
                      </a:cubicBezTo>
                      <a:cubicBezTo>
                        <a:pt x="144" y="98"/>
                        <a:pt x="148" y="95"/>
                        <a:pt x="153" y="94"/>
                      </a:cubicBezTo>
                      <a:cubicBezTo>
                        <a:pt x="153" y="13"/>
                        <a:pt x="153" y="13"/>
                        <a:pt x="153" y="13"/>
                      </a:cubicBezTo>
                      <a:cubicBezTo>
                        <a:pt x="153" y="6"/>
                        <a:pt x="148" y="0"/>
                        <a:pt x="141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215"/>
                        <a:pt x="0" y="215"/>
                        <a:pt x="0" y="215"/>
                      </a:cubicBezTo>
                      <a:cubicBezTo>
                        <a:pt x="0" y="222"/>
                        <a:pt x="6" y="227"/>
                        <a:pt x="12" y="227"/>
                      </a:cubicBezTo>
                      <a:cubicBezTo>
                        <a:pt x="141" y="227"/>
                        <a:pt x="141" y="227"/>
                        <a:pt x="141" y="227"/>
                      </a:cubicBezTo>
                      <a:cubicBezTo>
                        <a:pt x="148" y="227"/>
                        <a:pt x="153" y="222"/>
                        <a:pt x="153" y="215"/>
                      </a:cubicBezTo>
                      <a:cubicBezTo>
                        <a:pt x="153" y="176"/>
                        <a:pt x="153" y="176"/>
                        <a:pt x="153" y="176"/>
                      </a:cubicBezTo>
                      <a:cubicBezTo>
                        <a:pt x="148" y="174"/>
                        <a:pt x="142" y="170"/>
                        <a:pt x="138" y="166"/>
                      </a:cubicBezTo>
                      <a:lnTo>
                        <a:pt x="138" y="177"/>
                      </a:lnTo>
                      <a:close/>
                      <a:moveTo>
                        <a:pt x="75" y="221"/>
                      </a:moveTo>
                      <a:cubicBezTo>
                        <a:pt x="65" y="221"/>
                        <a:pt x="56" y="212"/>
                        <a:pt x="56" y="201"/>
                      </a:cubicBezTo>
                      <a:cubicBezTo>
                        <a:pt x="56" y="191"/>
                        <a:pt x="65" y="182"/>
                        <a:pt x="75" y="182"/>
                      </a:cubicBezTo>
                      <a:cubicBezTo>
                        <a:pt x="86" y="182"/>
                        <a:pt x="95" y="191"/>
                        <a:pt x="95" y="201"/>
                      </a:cubicBezTo>
                      <a:cubicBezTo>
                        <a:pt x="95" y="212"/>
                        <a:pt x="86" y="221"/>
                        <a:pt x="75" y="2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85" name="Freeform 158"/>
                <p:cNvSpPr>
                  <a:spLocks noEditPoints="1"/>
                </p:cNvSpPr>
                <p:nvPr/>
              </p:nvSpPr>
              <p:spPr bwMode="auto">
                <a:xfrm>
                  <a:off x="7281029" y="5062202"/>
                  <a:ext cx="190584" cy="190584"/>
                </a:xfrm>
                <a:custGeom>
                  <a:avLst/>
                  <a:gdLst>
                    <a:gd name="T0" fmla="*/ 72 w 86"/>
                    <a:gd name="T1" fmla="*/ 17 h 86"/>
                    <a:gd name="T2" fmla="*/ 18 w 86"/>
                    <a:gd name="T3" fmla="*/ 14 h 86"/>
                    <a:gd name="T4" fmla="*/ 14 w 86"/>
                    <a:gd name="T5" fmla="*/ 68 h 86"/>
                    <a:gd name="T6" fmla="*/ 69 w 86"/>
                    <a:gd name="T7" fmla="*/ 72 h 86"/>
                    <a:gd name="T8" fmla="*/ 72 w 86"/>
                    <a:gd name="T9" fmla="*/ 17 h 86"/>
                    <a:gd name="T10" fmla="*/ 46 w 86"/>
                    <a:gd name="T11" fmla="*/ 63 h 86"/>
                    <a:gd name="T12" fmla="*/ 46 w 86"/>
                    <a:gd name="T13" fmla="*/ 70 h 86"/>
                    <a:gd name="T14" fmla="*/ 40 w 86"/>
                    <a:gd name="T15" fmla="*/ 70 h 86"/>
                    <a:gd name="T16" fmla="*/ 40 w 86"/>
                    <a:gd name="T17" fmla="*/ 64 h 86"/>
                    <a:gd name="T18" fmla="*/ 28 w 86"/>
                    <a:gd name="T19" fmla="*/ 61 h 86"/>
                    <a:gd name="T20" fmla="*/ 30 w 86"/>
                    <a:gd name="T21" fmla="*/ 53 h 86"/>
                    <a:gd name="T22" fmla="*/ 41 w 86"/>
                    <a:gd name="T23" fmla="*/ 56 h 86"/>
                    <a:gd name="T24" fmla="*/ 48 w 86"/>
                    <a:gd name="T25" fmla="*/ 52 h 86"/>
                    <a:gd name="T26" fmla="*/ 41 w 86"/>
                    <a:gd name="T27" fmla="*/ 46 h 86"/>
                    <a:gd name="T28" fmla="*/ 29 w 86"/>
                    <a:gd name="T29" fmla="*/ 34 h 86"/>
                    <a:gd name="T30" fmla="*/ 40 w 86"/>
                    <a:gd name="T31" fmla="*/ 22 h 86"/>
                    <a:gd name="T32" fmla="*/ 40 w 86"/>
                    <a:gd name="T33" fmla="*/ 15 h 86"/>
                    <a:gd name="T34" fmla="*/ 47 w 86"/>
                    <a:gd name="T35" fmla="*/ 15 h 86"/>
                    <a:gd name="T36" fmla="*/ 47 w 86"/>
                    <a:gd name="T37" fmla="*/ 21 h 86"/>
                    <a:gd name="T38" fmla="*/ 56 w 86"/>
                    <a:gd name="T39" fmla="*/ 23 h 86"/>
                    <a:gd name="T40" fmla="*/ 54 w 86"/>
                    <a:gd name="T41" fmla="*/ 31 h 86"/>
                    <a:gd name="T42" fmla="*/ 45 w 86"/>
                    <a:gd name="T43" fmla="*/ 29 h 86"/>
                    <a:gd name="T44" fmla="*/ 39 w 86"/>
                    <a:gd name="T45" fmla="*/ 32 h 86"/>
                    <a:gd name="T46" fmla="*/ 47 w 86"/>
                    <a:gd name="T47" fmla="*/ 38 h 86"/>
                    <a:gd name="T48" fmla="*/ 58 w 86"/>
                    <a:gd name="T49" fmla="*/ 51 h 86"/>
                    <a:gd name="T50" fmla="*/ 46 w 86"/>
                    <a:gd name="T51" fmla="*/ 63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" h="86">
                      <a:moveTo>
                        <a:pt x="72" y="17"/>
                      </a:moveTo>
                      <a:cubicBezTo>
                        <a:pt x="58" y="1"/>
                        <a:pt x="34" y="0"/>
                        <a:pt x="18" y="14"/>
                      </a:cubicBezTo>
                      <a:cubicBezTo>
                        <a:pt x="2" y="28"/>
                        <a:pt x="0" y="52"/>
                        <a:pt x="14" y="68"/>
                      </a:cubicBezTo>
                      <a:cubicBezTo>
                        <a:pt x="28" y="84"/>
                        <a:pt x="53" y="86"/>
                        <a:pt x="69" y="72"/>
                      </a:cubicBezTo>
                      <a:cubicBezTo>
                        <a:pt x="85" y="58"/>
                        <a:pt x="86" y="33"/>
                        <a:pt x="72" y="17"/>
                      </a:cubicBezTo>
                      <a:close/>
                      <a:moveTo>
                        <a:pt x="46" y="63"/>
                      </a:moveTo>
                      <a:cubicBezTo>
                        <a:pt x="46" y="70"/>
                        <a:pt x="46" y="70"/>
                        <a:pt x="46" y="70"/>
                      </a:cubicBezTo>
                      <a:cubicBezTo>
                        <a:pt x="40" y="70"/>
                        <a:pt x="40" y="70"/>
                        <a:pt x="40" y="70"/>
                      </a:cubicBezTo>
                      <a:cubicBezTo>
                        <a:pt x="40" y="64"/>
                        <a:pt x="40" y="64"/>
                        <a:pt x="40" y="64"/>
                      </a:cubicBezTo>
                      <a:cubicBezTo>
                        <a:pt x="35" y="64"/>
                        <a:pt x="31" y="62"/>
                        <a:pt x="28" y="61"/>
                      </a:cubicBezTo>
                      <a:cubicBezTo>
                        <a:pt x="30" y="53"/>
                        <a:pt x="30" y="53"/>
                        <a:pt x="30" y="53"/>
                      </a:cubicBezTo>
                      <a:cubicBezTo>
                        <a:pt x="33" y="55"/>
                        <a:pt x="37" y="56"/>
                        <a:pt x="41" y="56"/>
                      </a:cubicBezTo>
                      <a:cubicBezTo>
                        <a:pt x="45" y="56"/>
                        <a:pt x="48" y="54"/>
                        <a:pt x="48" y="52"/>
                      </a:cubicBezTo>
                      <a:cubicBezTo>
                        <a:pt x="48" y="49"/>
                        <a:pt x="46" y="48"/>
                        <a:pt x="41" y="46"/>
                      </a:cubicBezTo>
                      <a:cubicBezTo>
                        <a:pt x="34" y="44"/>
                        <a:pt x="29" y="40"/>
                        <a:pt x="29" y="34"/>
                      </a:cubicBezTo>
                      <a:cubicBezTo>
                        <a:pt x="29" y="28"/>
                        <a:pt x="33" y="23"/>
                        <a:pt x="40" y="22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47" y="15"/>
                        <a:pt x="47" y="15"/>
                        <a:pt x="47" y="15"/>
                      </a:cubicBezTo>
                      <a:cubicBezTo>
                        <a:pt x="47" y="21"/>
                        <a:pt x="47" y="21"/>
                        <a:pt x="47" y="21"/>
                      </a:cubicBezTo>
                      <a:cubicBezTo>
                        <a:pt x="51" y="21"/>
                        <a:pt x="54" y="22"/>
                        <a:pt x="56" y="23"/>
                      </a:cubicBezTo>
                      <a:cubicBezTo>
                        <a:pt x="54" y="31"/>
                        <a:pt x="54" y="31"/>
                        <a:pt x="54" y="31"/>
                      </a:cubicBezTo>
                      <a:cubicBezTo>
                        <a:pt x="53" y="30"/>
                        <a:pt x="50" y="29"/>
                        <a:pt x="45" y="29"/>
                      </a:cubicBezTo>
                      <a:cubicBezTo>
                        <a:pt x="40" y="29"/>
                        <a:pt x="39" y="31"/>
                        <a:pt x="39" y="32"/>
                      </a:cubicBezTo>
                      <a:cubicBezTo>
                        <a:pt x="39" y="35"/>
                        <a:pt x="41" y="36"/>
                        <a:pt x="47" y="38"/>
                      </a:cubicBezTo>
                      <a:cubicBezTo>
                        <a:pt x="55" y="41"/>
                        <a:pt x="58" y="45"/>
                        <a:pt x="58" y="51"/>
                      </a:cubicBezTo>
                      <a:cubicBezTo>
                        <a:pt x="58" y="57"/>
                        <a:pt x="54" y="62"/>
                        <a:pt x="46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86" name="文本框 85"/>
              <p:cNvSpPr txBox="1"/>
              <p:nvPr/>
            </p:nvSpPr>
            <p:spPr>
              <a:xfrm>
                <a:off x="3820" y="7618"/>
                <a:ext cx="1903" cy="628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Day  3min</a:t>
                </a:r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7211" y="4715"/>
                <a:ext cx="1928" cy="628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Night  20s</a:t>
                </a:r>
              </a:p>
            </p:txBody>
          </p:sp>
          <p:cxnSp>
            <p:nvCxnSpPr>
              <p:cNvPr id="90" name="直接连接符 89"/>
              <p:cNvCxnSpPr/>
              <p:nvPr/>
            </p:nvCxnSpPr>
            <p:spPr>
              <a:xfrm>
                <a:off x="4772" y="6411"/>
                <a:ext cx="0" cy="876"/>
              </a:xfrm>
              <a:prstGeom prst="line">
                <a:avLst/>
              </a:prstGeom>
              <a:ln>
                <a:solidFill>
                  <a:srgbClr val="0D0D0D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>
                <a:off x="4697" y="6295"/>
                <a:ext cx="170" cy="170"/>
              </a:xfrm>
              <a:prstGeom prst="ellipse">
                <a:avLst/>
              </a:prstGeom>
              <a:solidFill>
                <a:srgbClr val="E3E3E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>
                <a:off x="4697" y="7208"/>
                <a:ext cx="170" cy="170"/>
              </a:xfrm>
              <a:prstGeom prst="ellipse">
                <a:avLst/>
              </a:prstGeom>
              <a:solidFill>
                <a:srgbClr val="E3E3E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3" name="直接连接符 92"/>
              <p:cNvCxnSpPr/>
              <p:nvPr/>
            </p:nvCxnSpPr>
            <p:spPr>
              <a:xfrm>
                <a:off x="11612" y="6422"/>
                <a:ext cx="0" cy="876"/>
              </a:xfrm>
              <a:prstGeom prst="line">
                <a:avLst/>
              </a:prstGeom>
              <a:ln>
                <a:solidFill>
                  <a:srgbClr val="0D0D0D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>
                <a:off x="11536" y="6306"/>
                <a:ext cx="170" cy="170"/>
              </a:xfrm>
              <a:prstGeom prst="ellipse">
                <a:avLst/>
              </a:prstGeom>
              <a:solidFill>
                <a:srgbClr val="E3E3E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>
                <a:off x="11536" y="7219"/>
                <a:ext cx="170" cy="170"/>
              </a:xfrm>
              <a:prstGeom prst="ellipse">
                <a:avLst/>
              </a:prstGeom>
              <a:solidFill>
                <a:srgbClr val="E3E3E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6" name="直接连接符 95"/>
              <p:cNvCxnSpPr/>
              <p:nvPr/>
            </p:nvCxnSpPr>
            <p:spPr>
              <a:xfrm>
                <a:off x="8189" y="5984"/>
                <a:ext cx="0" cy="876"/>
              </a:xfrm>
              <a:prstGeom prst="line">
                <a:avLst/>
              </a:prstGeom>
              <a:ln>
                <a:solidFill>
                  <a:srgbClr val="0D0D0D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>
                <a:off x="8114" y="5868"/>
                <a:ext cx="170" cy="170"/>
              </a:xfrm>
              <a:prstGeom prst="ellipse">
                <a:avLst/>
              </a:prstGeom>
              <a:solidFill>
                <a:srgbClr val="3F544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>
                <a:off x="8114" y="6781"/>
                <a:ext cx="170" cy="170"/>
              </a:xfrm>
              <a:prstGeom prst="ellipse">
                <a:avLst/>
              </a:prstGeom>
              <a:solidFill>
                <a:srgbClr val="3F544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9" name="直接连接符 98"/>
              <p:cNvCxnSpPr/>
              <p:nvPr/>
            </p:nvCxnSpPr>
            <p:spPr>
              <a:xfrm>
                <a:off x="15376" y="6038"/>
                <a:ext cx="0" cy="876"/>
              </a:xfrm>
              <a:prstGeom prst="line">
                <a:avLst/>
              </a:prstGeom>
              <a:ln>
                <a:solidFill>
                  <a:srgbClr val="0D0D0D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>
                <a:off x="15316" y="5868"/>
                <a:ext cx="170" cy="170"/>
              </a:xfrm>
              <a:prstGeom prst="ellipse">
                <a:avLst/>
              </a:prstGeom>
              <a:solidFill>
                <a:srgbClr val="3F544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>
                <a:off x="15316" y="6781"/>
                <a:ext cx="170" cy="170"/>
              </a:xfrm>
              <a:prstGeom prst="ellipse">
                <a:avLst/>
              </a:prstGeom>
              <a:solidFill>
                <a:srgbClr val="3F544E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13236" y="3586"/>
                <a:ext cx="5565" cy="2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减低卧底队英雄属性</a:t>
                </a:r>
              </a:p>
              <a:p>
                <a:pPr indent="0" algn="l">
                  <a:buFont typeface="Arial" panose="020B0604020202020204" pitchFamily="34" charset="0"/>
                  <a:buNone/>
                </a:pPr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 or 增强所在队英雄属性</a:t>
                </a:r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全图视野，移动速度加快</a:t>
                </a:r>
                <a:r>
                  <a:rPr lang="zh-CN" altLang="en-US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，身份伪装</a:t>
                </a: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10661" y="7618"/>
                <a:ext cx="309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l">
                  <a:buFont typeface="Arial" panose="020B0604020202020204" pitchFamily="34" charset="0"/>
                </a:pPr>
                <a:r>
                  <a:rPr lang="en-US" altLang="zh-CN" sz="2000" b="1" dirty="0" smtClean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rPr>
                  <a:t>全凭演技</a:t>
                </a:r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145" y="2266"/>
              <a:ext cx="3795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charset="0"/>
                <a:buChar char=""/>
              </a:pPr>
              <a:r>
                <a:rPr lang="zh-CN" altLang="en-US" sz="2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日夜循环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28" y="4667"/>
              <a:ext cx="869" cy="491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spc="100">
                  <a:solidFill>
                    <a:schemeClr val="bg1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每队各有一个卧底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9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841240" y="408940"/>
            <a:ext cx="26898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bg1"/>
                </a:solidFill>
              </a:rPr>
              <a:t>卧底模式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61912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293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B</a:t>
            </a:r>
            <a:endParaRPr 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57721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420463" y="2205692"/>
            <a:ext cx="201168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>
                <a:solidFill>
                  <a:srgbClr val="42D2C4"/>
                </a:solidFill>
                <a:latin typeface="Century Gothic" panose="020B0502020202020204" pitchFamily="34" charset="0"/>
              </a:rPr>
              <a:t>投票机会</a:t>
            </a: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8248077" y="2960708"/>
            <a:ext cx="2316480" cy="953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/>
            <a:r>
              <a:rPr lang="zh-CN" altLang="en-US" sz="2800" b="1" dirty="0">
                <a:solidFill>
                  <a:srgbClr val="42D2C4"/>
                </a:solidFill>
                <a:latin typeface="Century Gothic" panose="020B0502020202020204" pitchFamily="34" charset="0"/>
                <a:sym typeface="+mn-ea"/>
              </a:rPr>
              <a:t>英雄属性上升</a:t>
            </a:r>
          </a:p>
          <a:p>
            <a:pPr algn="l" fontAlgn="base"/>
            <a:r>
              <a:rPr lang="zh-CN" altLang="en-US" sz="2800" b="1" dirty="0">
                <a:solidFill>
                  <a:srgbClr val="42D2C4"/>
                </a:solidFill>
                <a:latin typeface="Century Gothic" panose="020B0502020202020204" pitchFamily="34" charset="0"/>
                <a:sym typeface="+mn-ea"/>
              </a:rPr>
              <a:t>卧底功能增强</a:t>
            </a: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642570" y="5349565"/>
            <a:ext cx="1605280" cy="953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/>
            <a:r>
              <a:rPr lang="zh-CN" altLang="en-US" sz="2800" b="1" dirty="0">
                <a:solidFill>
                  <a:srgbClr val="42D2C4"/>
                </a:solidFill>
                <a:latin typeface="Century Gothic" panose="020B0502020202020204" pitchFamily="34" charset="0"/>
                <a:sym typeface="+mn-ea"/>
              </a:rPr>
              <a:t>攻击卧底</a:t>
            </a:r>
            <a:endParaRPr lang="zh-CN" altLang="en-US" sz="2800" b="1" dirty="0">
              <a:solidFill>
                <a:srgbClr val="42D2C4"/>
              </a:solidFill>
              <a:latin typeface="Century Gothic" panose="020B0502020202020204" pitchFamily="34" charset="0"/>
            </a:endParaRPr>
          </a:p>
          <a:p>
            <a:pPr algn="l" fontAlgn="base"/>
            <a:r>
              <a:rPr lang="zh-CN" altLang="en-US" sz="2800" b="1" dirty="0">
                <a:solidFill>
                  <a:srgbClr val="42D2C4"/>
                </a:solidFill>
                <a:latin typeface="Century Gothic" panose="020B0502020202020204" pitchFamily="34" charset="0"/>
                <a:sym typeface="+mn-ea"/>
              </a:rPr>
              <a:t>重新发育</a:t>
            </a:r>
            <a:endParaRPr lang="zh-CN" altLang="en-US" sz="2800" b="1" dirty="0">
              <a:solidFill>
                <a:srgbClr val="42D2C4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150293" y="300033"/>
            <a:ext cx="387236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创新特点</a:t>
            </a:r>
            <a:endParaRPr lang="zh-CN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730684" y="1698168"/>
            <a:ext cx="4194423" cy="708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策略与竞技结合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2730684" y="3160862"/>
            <a:ext cx="4194423" cy="708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上手周期短</a:t>
            </a:r>
            <a:endParaRPr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730684" y="4623556"/>
            <a:ext cx="5787673" cy="7080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游戏节奏快</a:t>
            </a:r>
          </a:p>
        </p:txBody>
      </p:sp>
      <p:sp>
        <p:nvSpPr>
          <p:cNvPr id="39" name="矩形 38"/>
          <p:cNvSpPr/>
          <p:nvPr/>
        </p:nvSpPr>
        <p:spPr>
          <a:xfrm>
            <a:off x="1285875" y="154580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285875" y="303744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285875" y="4575446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4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87340" y="2672080"/>
            <a:ext cx="53600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市场分析&amp;推广运营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市场分析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56446" y="4489157"/>
            <a:ext cx="1710292" cy="20522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92112" y="4489157"/>
            <a:ext cx="1710292" cy="20522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5209" y="4489157"/>
            <a:ext cx="1710292" cy="2052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71303" y="4489157"/>
            <a:ext cx="1710292" cy="2052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07400" y="4489157"/>
            <a:ext cx="1710292" cy="2052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367102" y="3962513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anose="020B0502020202020204" pitchFamily="34" charset="0"/>
              </a:rPr>
              <a:t>手游用户</a:t>
            </a:r>
            <a:endParaRPr lang="zh-CN" altLang="en-US" sz="2800" dirty="0">
              <a:solidFill>
                <a:srgbClr val="42D2C4"/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299352" y="3962513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rgbClr val="42D2C4"/>
                </a:solidFill>
                <a:latin typeface="Century Gothic" panose="020B0502020202020204" pitchFamily="34" charset="0"/>
              </a:rPr>
              <a:t>中国高校</a:t>
            </a: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232833" y="3962513"/>
            <a:ext cx="19608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anose="020B0502020202020204" pitchFamily="34" charset="0"/>
              </a:rPr>
              <a:t>在校大学生</a:t>
            </a: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162954" y="3962513"/>
            <a:ext cx="199771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42D2C4"/>
                </a:solidFill>
                <a:latin typeface="Century Gothic" panose="020B0502020202020204" pitchFamily="34" charset="0"/>
              </a:rPr>
              <a:t>MOBA</a:t>
            </a:r>
            <a:r>
              <a:rPr lang="zh-CN" altLang="en-US" sz="2800" dirty="0" smtClean="0">
                <a:solidFill>
                  <a:srgbClr val="42D2C4"/>
                </a:solidFill>
                <a:latin typeface="Century Gothic" panose="020B0502020202020204" pitchFamily="34" charset="0"/>
              </a:rPr>
              <a:t>游戏</a:t>
            </a:r>
          </a:p>
        </p:txBody>
      </p:sp>
      <p:sp>
        <p:nvSpPr>
          <p:cNvPr id="19" name="矩形 7"/>
          <p:cNvSpPr>
            <a:spLocks noChangeArrowheads="1"/>
          </p:cNvSpPr>
          <p:nvPr/>
        </p:nvSpPr>
        <p:spPr bwMode="auto">
          <a:xfrm>
            <a:off x="9519560" y="3967200"/>
            <a:ext cx="8940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rgbClr val="42D2C4"/>
                </a:solidFill>
                <a:latin typeface="Century Gothic" panose="020B0502020202020204" pitchFamily="34" charset="0"/>
              </a:rPr>
              <a:t>广东</a:t>
            </a:r>
          </a:p>
        </p:txBody>
      </p:sp>
      <p:grpSp>
        <p:nvGrpSpPr>
          <p:cNvPr id="20" name="组合 19"/>
          <p:cNvGrpSpPr/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67162" y="4724841"/>
            <a:ext cx="1935666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4.35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297166" y="4724841"/>
            <a:ext cx="1935666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2845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42503" y="4724841"/>
            <a:ext cx="1935666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 smtClean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4018</a:t>
            </a:r>
            <a:r>
              <a:rPr lang="en-US" altLang="zh-CN" sz="3000" b="1" dirty="0" smtClean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万</a:t>
            </a:r>
            <a:endParaRPr lang="zh-CN" altLang="en-US" sz="3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176135" y="4718050"/>
            <a:ext cx="203136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收入前三强</a:t>
            </a: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282665" y="4694326"/>
            <a:ext cx="1935666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手游用户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密集城市</a:t>
            </a:r>
          </a:p>
        </p:txBody>
      </p:sp>
      <p:sp>
        <p:nvSpPr>
          <p:cNvPr id="2050" name="学士帽"/>
          <p:cNvSpPr/>
          <p:nvPr/>
        </p:nvSpPr>
        <p:spPr bwMode="auto">
          <a:xfrm>
            <a:off x="5756275" y="2658110"/>
            <a:ext cx="914400" cy="914400"/>
          </a:xfrm>
          <a:custGeom>
            <a:avLst/>
            <a:gdLst>
              <a:gd name="T0" fmla="*/ 1395067 w 3931"/>
              <a:gd name="T1" fmla="*/ 589725 h 2392"/>
              <a:gd name="T2" fmla="*/ 928365 w 3931"/>
              <a:gd name="T3" fmla="*/ 389484 h 2392"/>
              <a:gd name="T4" fmla="*/ 403040 w 3931"/>
              <a:gd name="T5" fmla="*/ 589725 h 2392"/>
              <a:gd name="T6" fmla="*/ 256480 w 3931"/>
              <a:gd name="T7" fmla="*/ 528782 h 2392"/>
              <a:gd name="T8" fmla="*/ 256480 w 3931"/>
              <a:gd name="T9" fmla="*/ 708403 h 2392"/>
              <a:gd name="T10" fmla="*/ 296326 w 3931"/>
              <a:gd name="T11" fmla="*/ 763389 h 2392"/>
              <a:gd name="T12" fmla="*/ 255564 w 3931"/>
              <a:gd name="T13" fmla="*/ 818375 h 2392"/>
              <a:gd name="T14" fmla="*/ 299074 w 3931"/>
              <a:gd name="T15" fmla="*/ 1011742 h 2392"/>
              <a:gd name="T16" fmla="*/ 170834 w 3931"/>
              <a:gd name="T17" fmla="*/ 1011742 h 2392"/>
              <a:gd name="T18" fmla="*/ 214802 w 3931"/>
              <a:gd name="T19" fmla="*/ 817458 h 2392"/>
              <a:gd name="T20" fmla="*/ 179078 w 3931"/>
              <a:gd name="T21" fmla="*/ 763389 h 2392"/>
              <a:gd name="T22" fmla="*/ 213428 w 3931"/>
              <a:gd name="T23" fmla="*/ 709777 h 2392"/>
              <a:gd name="T24" fmla="*/ 213428 w 3931"/>
              <a:gd name="T25" fmla="*/ 510911 h 2392"/>
              <a:gd name="T26" fmla="*/ 0 w 3931"/>
              <a:gd name="T27" fmla="*/ 421559 h 2392"/>
              <a:gd name="T28" fmla="*/ 938899 w 3931"/>
              <a:gd name="T29" fmla="*/ 0 h 2392"/>
              <a:gd name="T30" fmla="*/ 1800397 w 3931"/>
              <a:gd name="T31" fmla="*/ 427058 h 2392"/>
              <a:gd name="T32" fmla="*/ 1395067 w 3931"/>
              <a:gd name="T33" fmla="*/ 589725 h 2392"/>
              <a:gd name="T34" fmla="*/ 917831 w 3931"/>
              <a:gd name="T35" fmla="*/ 491208 h 2392"/>
              <a:gd name="T36" fmla="*/ 1341481 w 3931"/>
              <a:gd name="T37" fmla="*/ 635088 h 2392"/>
              <a:gd name="T38" fmla="*/ 1341481 w 3931"/>
              <a:gd name="T39" fmla="*/ 983791 h 2392"/>
              <a:gd name="T40" fmla="*/ 896306 w 3931"/>
              <a:gd name="T41" fmla="*/ 1096054 h 2392"/>
              <a:gd name="T42" fmla="*/ 503342 w 3931"/>
              <a:gd name="T43" fmla="*/ 983791 h 2392"/>
              <a:gd name="T44" fmla="*/ 503342 w 3931"/>
              <a:gd name="T45" fmla="*/ 635088 h 2392"/>
              <a:gd name="T46" fmla="*/ 917831 w 3931"/>
              <a:gd name="T47" fmla="*/ 491208 h 2392"/>
              <a:gd name="T48" fmla="*/ 912335 w 3931"/>
              <a:gd name="T49" fmla="*/ 1031904 h 2392"/>
              <a:gd name="T50" fmla="*/ 1254003 w 3931"/>
              <a:gd name="T51" fmla="*/ 946675 h 2392"/>
              <a:gd name="T52" fmla="*/ 912335 w 3931"/>
              <a:gd name="T53" fmla="*/ 860989 h 2392"/>
              <a:gd name="T54" fmla="*/ 571126 w 3931"/>
              <a:gd name="T55" fmla="*/ 946675 h 2392"/>
              <a:gd name="T56" fmla="*/ 912335 w 3931"/>
              <a:gd name="T57" fmla="*/ 1031904 h 239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931" h="2392">
                <a:moveTo>
                  <a:pt x="3046" y="1287"/>
                </a:moveTo>
                <a:cubicBezTo>
                  <a:pt x="3046" y="1287"/>
                  <a:pt x="2618" y="850"/>
                  <a:pt x="2027" y="850"/>
                </a:cubicBezTo>
                <a:cubicBezTo>
                  <a:pt x="1450" y="850"/>
                  <a:pt x="880" y="1287"/>
                  <a:pt x="880" y="1287"/>
                </a:cubicBezTo>
                <a:cubicBezTo>
                  <a:pt x="560" y="1154"/>
                  <a:pt x="560" y="1154"/>
                  <a:pt x="560" y="1154"/>
                </a:cubicBezTo>
                <a:cubicBezTo>
                  <a:pt x="560" y="1546"/>
                  <a:pt x="560" y="1546"/>
                  <a:pt x="560" y="1546"/>
                </a:cubicBezTo>
                <a:cubicBezTo>
                  <a:pt x="610" y="1563"/>
                  <a:pt x="647" y="1610"/>
                  <a:pt x="647" y="1666"/>
                </a:cubicBezTo>
                <a:cubicBezTo>
                  <a:pt x="647" y="1723"/>
                  <a:pt x="609" y="1769"/>
                  <a:pt x="558" y="1786"/>
                </a:cubicBezTo>
                <a:cubicBezTo>
                  <a:pt x="653" y="2208"/>
                  <a:pt x="653" y="2208"/>
                  <a:pt x="653" y="2208"/>
                </a:cubicBezTo>
                <a:cubicBezTo>
                  <a:pt x="373" y="2208"/>
                  <a:pt x="373" y="2208"/>
                  <a:pt x="373" y="2208"/>
                </a:cubicBezTo>
                <a:cubicBezTo>
                  <a:pt x="469" y="1784"/>
                  <a:pt x="469" y="1784"/>
                  <a:pt x="469" y="1784"/>
                </a:cubicBezTo>
                <a:cubicBezTo>
                  <a:pt x="423" y="1764"/>
                  <a:pt x="391" y="1719"/>
                  <a:pt x="391" y="1666"/>
                </a:cubicBezTo>
                <a:cubicBezTo>
                  <a:pt x="391" y="1614"/>
                  <a:pt x="422" y="1570"/>
                  <a:pt x="466" y="1549"/>
                </a:cubicBezTo>
                <a:cubicBezTo>
                  <a:pt x="466" y="1115"/>
                  <a:pt x="466" y="1115"/>
                  <a:pt x="466" y="1115"/>
                </a:cubicBezTo>
                <a:cubicBezTo>
                  <a:pt x="0" y="920"/>
                  <a:pt x="0" y="920"/>
                  <a:pt x="0" y="920"/>
                </a:cubicBezTo>
                <a:cubicBezTo>
                  <a:pt x="2050" y="0"/>
                  <a:pt x="2050" y="0"/>
                  <a:pt x="2050" y="0"/>
                </a:cubicBezTo>
                <a:cubicBezTo>
                  <a:pt x="3931" y="932"/>
                  <a:pt x="3931" y="932"/>
                  <a:pt x="3931" y="932"/>
                </a:cubicBezTo>
                <a:lnTo>
                  <a:pt x="3046" y="1287"/>
                </a:lnTo>
                <a:close/>
                <a:moveTo>
                  <a:pt x="2004" y="1072"/>
                </a:moveTo>
                <a:cubicBezTo>
                  <a:pt x="2598" y="1072"/>
                  <a:pt x="2929" y="1386"/>
                  <a:pt x="2929" y="1386"/>
                </a:cubicBezTo>
                <a:cubicBezTo>
                  <a:pt x="2929" y="2147"/>
                  <a:pt x="2929" y="2147"/>
                  <a:pt x="2929" y="2147"/>
                </a:cubicBezTo>
                <a:cubicBezTo>
                  <a:pt x="2929" y="2147"/>
                  <a:pt x="2586" y="2392"/>
                  <a:pt x="1957" y="2392"/>
                </a:cubicBezTo>
                <a:cubicBezTo>
                  <a:pt x="1328" y="2392"/>
                  <a:pt x="1099" y="2147"/>
                  <a:pt x="1099" y="2147"/>
                </a:cubicBezTo>
                <a:cubicBezTo>
                  <a:pt x="1099" y="1386"/>
                  <a:pt x="1099" y="1386"/>
                  <a:pt x="1099" y="1386"/>
                </a:cubicBezTo>
                <a:cubicBezTo>
                  <a:pt x="1099" y="1386"/>
                  <a:pt x="1410" y="1072"/>
                  <a:pt x="2004" y="1072"/>
                </a:cubicBezTo>
                <a:close/>
                <a:moveTo>
                  <a:pt x="1992" y="2252"/>
                </a:moveTo>
                <a:cubicBezTo>
                  <a:pt x="2404" y="2252"/>
                  <a:pt x="2738" y="2168"/>
                  <a:pt x="2738" y="2066"/>
                </a:cubicBezTo>
                <a:cubicBezTo>
                  <a:pt x="2738" y="1963"/>
                  <a:pt x="2404" y="1879"/>
                  <a:pt x="1992" y="1879"/>
                </a:cubicBezTo>
                <a:cubicBezTo>
                  <a:pt x="1581" y="1879"/>
                  <a:pt x="1247" y="1963"/>
                  <a:pt x="1247" y="2066"/>
                </a:cubicBezTo>
                <a:cubicBezTo>
                  <a:pt x="1247" y="2168"/>
                  <a:pt x="1581" y="2252"/>
                  <a:pt x="1992" y="22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34" name="广东"/>
          <p:cNvSpPr/>
          <p:nvPr/>
        </p:nvSpPr>
        <p:spPr bwMode="auto">
          <a:xfrm>
            <a:off x="9642475" y="2716530"/>
            <a:ext cx="914400" cy="914400"/>
          </a:xfrm>
          <a:custGeom>
            <a:avLst/>
            <a:gdLst>
              <a:gd name="T0" fmla="*/ 2147483646 w 508"/>
              <a:gd name="T1" fmla="*/ 2147483646 h 402"/>
              <a:gd name="T2" fmla="*/ 2147483646 w 508"/>
              <a:gd name="T3" fmla="*/ 2147483646 h 402"/>
              <a:gd name="T4" fmla="*/ 2147483646 w 508"/>
              <a:gd name="T5" fmla="*/ 2147483646 h 402"/>
              <a:gd name="T6" fmla="*/ 2147483646 w 508"/>
              <a:gd name="T7" fmla="*/ 2147483646 h 402"/>
              <a:gd name="T8" fmla="*/ 2147483646 w 508"/>
              <a:gd name="T9" fmla="*/ 2147483646 h 402"/>
              <a:gd name="T10" fmla="*/ 2147483646 w 508"/>
              <a:gd name="T11" fmla="*/ 2147483646 h 402"/>
              <a:gd name="T12" fmla="*/ 2147483646 w 508"/>
              <a:gd name="T13" fmla="*/ 2147483646 h 402"/>
              <a:gd name="T14" fmla="*/ 2147483646 w 508"/>
              <a:gd name="T15" fmla="*/ 2147483646 h 402"/>
              <a:gd name="T16" fmla="*/ 2147483646 w 508"/>
              <a:gd name="T17" fmla="*/ 2147483646 h 402"/>
              <a:gd name="T18" fmla="*/ 2147483646 w 508"/>
              <a:gd name="T19" fmla="*/ 2147483646 h 402"/>
              <a:gd name="T20" fmla="*/ 2147483646 w 508"/>
              <a:gd name="T21" fmla="*/ 2147483646 h 402"/>
              <a:gd name="T22" fmla="*/ 2147483646 w 508"/>
              <a:gd name="T23" fmla="*/ 2147483646 h 402"/>
              <a:gd name="T24" fmla="*/ 2147483646 w 508"/>
              <a:gd name="T25" fmla="*/ 2147483646 h 402"/>
              <a:gd name="T26" fmla="*/ 2147483646 w 508"/>
              <a:gd name="T27" fmla="*/ 2147483646 h 402"/>
              <a:gd name="T28" fmla="*/ 2147483646 w 508"/>
              <a:gd name="T29" fmla="*/ 2147483646 h 402"/>
              <a:gd name="T30" fmla="*/ 2147483646 w 508"/>
              <a:gd name="T31" fmla="*/ 2147483646 h 402"/>
              <a:gd name="T32" fmla="*/ 2147483646 w 508"/>
              <a:gd name="T33" fmla="*/ 2147483646 h 402"/>
              <a:gd name="T34" fmla="*/ 2147483646 w 508"/>
              <a:gd name="T35" fmla="*/ 2147483646 h 402"/>
              <a:gd name="T36" fmla="*/ 2147483646 w 508"/>
              <a:gd name="T37" fmla="*/ 2147483646 h 402"/>
              <a:gd name="T38" fmla="*/ 2147483646 w 508"/>
              <a:gd name="T39" fmla="*/ 2147483646 h 402"/>
              <a:gd name="T40" fmla="*/ 2147483646 w 508"/>
              <a:gd name="T41" fmla="*/ 2147483646 h 402"/>
              <a:gd name="T42" fmla="*/ 2147483646 w 508"/>
              <a:gd name="T43" fmla="*/ 2147483646 h 402"/>
              <a:gd name="T44" fmla="*/ 2147483646 w 508"/>
              <a:gd name="T45" fmla="*/ 2147483646 h 402"/>
              <a:gd name="T46" fmla="*/ 2147483646 w 508"/>
              <a:gd name="T47" fmla="*/ 2147483646 h 402"/>
              <a:gd name="T48" fmla="*/ 2147483646 w 508"/>
              <a:gd name="T49" fmla="*/ 2147483646 h 402"/>
              <a:gd name="T50" fmla="*/ 2147483646 w 508"/>
              <a:gd name="T51" fmla="*/ 2147483646 h 402"/>
              <a:gd name="T52" fmla="*/ 2147483646 w 508"/>
              <a:gd name="T53" fmla="*/ 2147483646 h 402"/>
              <a:gd name="T54" fmla="*/ 2147483646 w 508"/>
              <a:gd name="T55" fmla="*/ 2147483646 h 402"/>
              <a:gd name="T56" fmla="*/ 2147483646 w 508"/>
              <a:gd name="T57" fmla="*/ 2147483646 h 402"/>
              <a:gd name="T58" fmla="*/ 2147483646 w 508"/>
              <a:gd name="T59" fmla="*/ 2147483646 h 402"/>
              <a:gd name="T60" fmla="*/ 2147483646 w 508"/>
              <a:gd name="T61" fmla="*/ 2147483646 h 402"/>
              <a:gd name="T62" fmla="*/ 2147483646 w 508"/>
              <a:gd name="T63" fmla="*/ 2147483646 h 402"/>
              <a:gd name="T64" fmla="*/ 2147483646 w 508"/>
              <a:gd name="T65" fmla="*/ 2147483646 h 402"/>
              <a:gd name="T66" fmla="*/ 2147483646 w 508"/>
              <a:gd name="T67" fmla="*/ 2147483646 h 402"/>
              <a:gd name="T68" fmla="*/ 2147483646 w 508"/>
              <a:gd name="T69" fmla="*/ 2147483646 h 402"/>
              <a:gd name="T70" fmla="*/ 2147483646 w 508"/>
              <a:gd name="T71" fmla="*/ 2147483646 h 402"/>
              <a:gd name="T72" fmla="*/ 2147483646 w 508"/>
              <a:gd name="T73" fmla="*/ 2147483646 h 402"/>
              <a:gd name="T74" fmla="*/ 2147483646 w 508"/>
              <a:gd name="T75" fmla="*/ 2147483646 h 402"/>
              <a:gd name="T76" fmla="*/ 2147483646 w 508"/>
              <a:gd name="T77" fmla="*/ 2147483646 h 402"/>
              <a:gd name="T78" fmla="*/ 2147483646 w 508"/>
              <a:gd name="T79" fmla="*/ 2147483646 h 402"/>
              <a:gd name="T80" fmla="*/ 2147483646 w 508"/>
              <a:gd name="T81" fmla="*/ 2147483646 h 402"/>
              <a:gd name="T82" fmla="*/ 2147483646 w 508"/>
              <a:gd name="T83" fmla="*/ 2147483646 h 402"/>
              <a:gd name="T84" fmla="*/ 2147483646 w 508"/>
              <a:gd name="T85" fmla="*/ 2147483646 h 402"/>
              <a:gd name="T86" fmla="*/ 2147483646 w 508"/>
              <a:gd name="T87" fmla="*/ 2147483646 h 402"/>
              <a:gd name="T88" fmla="*/ 2147483646 w 508"/>
              <a:gd name="T89" fmla="*/ 2147483646 h 402"/>
              <a:gd name="T90" fmla="*/ 2147483646 w 508"/>
              <a:gd name="T91" fmla="*/ 2147483646 h 402"/>
              <a:gd name="T92" fmla="*/ 2147483646 w 508"/>
              <a:gd name="T93" fmla="*/ 2147483646 h 402"/>
              <a:gd name="T94" fmla="*/ 2147483646 w 508"/>
              <a:gd name="T95" fmla="*/ 2147483646 h 402"/>
              <a:gd name="T96" fmla="*/ 2147483646 w 508"/>
              <a:gd name="T97" fmla="*/ 2147483646 h 402"/>
              <a:gd name="T98" fmla="*/ 2147483646 w 508"/>
              <a:gd name="T99" fmla="*/ 2147483646 h 402"/>
              <a:gd name="T100" fmla="*/ 2147483646 w 508"/>
              <a:gd name="T101" fmla="*/ 2147483646 h 402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508" h="402">
                <a:moveTo>
                  <a:pt x="476" y="138"/>
                </a:moveTo>
                <a:lnTo>
                  <a:pt x="476" y="138"/>
                </a:lnTo>
                <a:lnTo>
                  <a:pt x="484" y="134"/>
                </a:lnTo>
                <a:lnTo>
                  <a:pt x="488" y="130"/>
                </a:lnTo>
                <a:lnTo>
                  <a:pt x="488" y="128"/>
                </a:lnTo>
                <a:lnTo>
                  <a:pt x="490" y="126"/>
                </a:lnTo>
                <a:lnTo>
                  <a:pt x="492" y="126"/>
                </a:lnTo>
                <a:lnTo>
                  <a:pt x="508" y="126"/>
                </a:lnTo>
                <a:lnTo>
                  <a:pt x="508" y="116"/>
                </a:lnTo>
                <a:lnTo>
                  <a:pt x="502" y="114"/>
                </a:lnTo>
                <a:lnTo>
                  <a:pt x="496" y="110"/>
                </a:lnTo>
                <a:lnTo>
                  <a:pt x="472" y="88"/>
                </a:lnTo>
                <a:lnTo>
                  <a:pt x="460" y="58"/>
                </a:lnTo>
                <a:lnTo>
                  <a:pt x="446" y="44"/>
                </a:lnTo>
                <a:lnTo>
                  <a:pt x="424" y="42"/>
                </a:lnTo>
                <a:lnTo>
                  <a:pt x="406" y="44"/>
                </a:lnTo>
                <a:lnTo>
                  <a:pt x="402" y="44"/>
                </a:lnTo>
                <a:lnTo>
                  <a:pt x="404" y="54"/>
                </a:lnTo>
                <a:lnTo>
                  <a:pt x="404" y="56"/>
                </a:lnTo>
                <a:lnTo>
                  <a:pt x="404" y="58"/>
                </a:lnTo>
                <a:lnTo>
                  <a:pt x="400" y="58"/>
                </a:lnTo>
                <a:lnTo>
                  <a:pt x="388" y="64"/>
                </a:lnTo>
                <a:lnTo>
                  <a:pt x="386" y="62"/>
                </a:lnTo>
                <a:lnTo>
                  <a:pt x="372" y="50"/>
                </a:lnTo>
                <a:lnTo>
                  <a:pt x="368" y="50"/>
                </a:lnTo>
                <a:lnTo>
                  <a:pt x="364" y="50"/>
                </a:lnTo>
                <a:lnTo>
                  <a:pt x="332" y="64"/>
                </a:lnTo>
                <a:lnTo>
                  <a:pt x="322" y="68"/>
                </a:lnTo>
                <a:lnTo>
                  <a:pt x="316" y="66"/>
                </a:lnTo>
                <a:lnTo>
                  <a:pt x="310" y="70"/>
                </a:lnTo>
                <a:lnTo>
                  <a:pt x="304" y="76"/>
                </a:lnTo>
                <a:lnTo>
                  <a:pt x="300" y="80"/>
                </a:lnTo>
                <a:lnTo>
                  <a:pt x="298" y="76"/>
                </a:lnTo>
                <a:lnTo>
                  <a:pt x="288" y="66"/>
                </a:lnTo>
                <a:lnTo>
                  <a:pt x="286" y="62"/>
                </a:lnTo>
                <a:lnTo>
                  <a:pt x="286" y="58"/>
                </a:lnTo>
                <a:lnTo>
                  <a:pt x="290" y="50"/>
                </a:lnTo>
                <a:lnTo>
                  <a:pt x="300" y="38"/>
                </a:lnTo>
                <a:lnTo>
                  <a:pt x="314" y="22"/>
                </a:lnTo>
                <a:lnTo>
                  <a:pt x="318" y="16"/>
                </a:lnTo>
                <a:lnTo>
                  <a:pt x="316" y="12"/>
                </a:lnTo>
                <a:lnTo>
                  <a:pt x="312" y="12"/>
                </a:lnTo>
                <a:lnTo>
                  <a:pt x="308" y="14"/>
                </a:lnTo>
                <a:lnTo>
                  <a:pt x="298" y="20"/>
                </a:lnTo>
                <a:lnTo>
                  <a:pt x="288" y="26"/>
                </a:lnTo>
                <a:lnTo>
                  <a:pt x="282" y="28"/>
                </a:lnTo>
                <a:lnTo>
                  <a:pt x="280" y="26"/>
                </a:lnTo>
                <a:lnTo>
                  <a:pt x="278" y="20"/>
                </a:lnTo>
                <a:lnTo>
                  <a:pt x="276" y="20"/>
                </a:lnTo>
                <a:lnTo>
                  <a:pt x="270" y="6"/>
                </a:lnTo>
                <a:lnTo>
                  <a:pt x="254" y="16"/>
                </a:lnTo>
                <a:lnTo>
                  <a:pt x="252" y="18"/>
                </a:lnTo>
                <a:lnTo>
                  <a:pt x="252" y="16"/>
                </a:lnTo>
                <a:lnTo>
                  <a:pt x="236" y="8"/>
                </a:lnTo>
                <a:lnTo>
                  <a:pt x="220" y="2"/>
                </a:lnTo>
                <a:lnTo>
                  <a:pt x="214" y="0"/>
                </a:lnTo>
                <a:lnTo>
                  <a:pt x="208" y="2"/>
                </a:lnTo>
                <a:lnTo>
                  <a:pt x="204" y="6"/>
                </a:lnTo>
                <a:lnTo>
                  <a:pt x="198" y="12"/>
                </a:lnTo>
                <a:lnTo>
                  <a:pt x="204" y="24"/>
                </a:lnTo>
                <a:lnTo>
                  <a:pt x="210" y="38"/>
                </a:lnTo>
                <a:lnTo>
                  <a:pt x="210" y="44"/>
                </a:lnTo>
                <a:lnTo>
                  <a:pt x="210" y="48"/>
                </a:lnTo>
                <a:lnTo>
                  <a:pt x="208" y="52"/>
                </a:lnTo>
                <a:lnTo>
                  <a:pt x="204" y="54"/>
                </a:lnTo>
                <a:lnTo>
                  <a:pt x="200" y="54"/>
                </a:lnTo>
                <a:lnTo>
                  <a:pt x="194" y="54"/>
                </a:lnTo>
                <a:lnTo>
                  <a:pt x="188" y="50"/>
                </a:lnTo>
                <a:lnTo>
                  <a:pt x="182" y="46"/>
                </a:lnTo>
                <a:lnTo>
                  <a:pt x="164" y="36"/>
                </a:lnTo>
                <a:lnTo>
                  <a:pt x="156" y="32"/>
                </a:lnTo>
                <a:lnTo>
                  <a:pt x="156" y="34"/>
                </a:lnTo>
                <a:lnTo>
                  <a:pt x="156" y="52"/>
                </a:lnTo>
                <a:lnTo>
                  <a:pt x="144" y="66"/>
                </a:lnTo>
                <a:lnTo>
                  <a:pt x="144" y="80"/>
                </a:lnTo>
                <a:lnTo>
                  <a:pt x="148" y="94"/>
                </a:lnTo>
                <a:lnTo>
                  <a:pt x="150" y="94"/>
                </a:lnTo>
                <a:lnTo>
                  <a:pt x="140" y="108"/>
                </a:lnTo>
                <a:lnTo>
                  <a:pt x="136" y="120"/>
                </a:lnTo>
                <a:lnTo>
                  <a:pt x="136" y="122"/>
                </a:lnTo>
                <a:lnTo>
                  <a:pt x="124" y="134"/>
                </a:lnTo>
                <a:lnTo>
                  <a:pt x="104" y="180"/>
                </a:lnTo>
                <a:lnTo>
                  <a:pt x="104" y="204"/>
                </a:lnTo>
                <a:lnTo>
                  <a:pt x="60" y="230"/>
                </a:lnTo>
                <a:lnTo>
                  <a:pt x="58" y="234"/>
                </a:lnTo>
                <a:lnTo>
                  <a:pt x="64" y="248"/>
                </a:lnTo>
                <a:lnTo>
                  <a:pt x="60" y="266"/>
                </a:lnTo>
                <a:lnTo>
                  <a:pt x="42" y="264"/>
                </a:lnTo>
                <a:lnTo>
                  <a:pt x="38" y="284"/>
                </a:lnTo>
                <a:lnTo>
                  <a:pt x="16" y="284"/>
                </a:lnTo>
                <a:lnTo>
                  <a:pt x="10" y="292"/>
                </a:lnTo>
                <a:lnTo>
                  <a:pt x="4" y="306"/>
                </a:lnTo>
                <a:lnTo>
                  <a:pt x="0" y="356"/>
                </a:lnTo>
                <a:lnTo>
                  <a:pt x="4" y="368"/>
                </a:lnTo>
                <a:lnTo>
                  <a:pt x="6" y="368"/>
                </a:lnTo>
                <a:lnTo>
                  <a:pt x="6" y="380"/>
                </a:lnTo>
                <a:lnTo>
                  <a:pt x="16" y="392"/>
                </a:lnTo>
                <a:lnTo>
                  <a:pt x="16" y="402"/>
                </a:lnTo>
                <a:lnTo>
                  <a:pt x="42" y="400"/>
                </a:lnTo>
                <a:lnTo>
                  <a:pt x="44" y="398"/>
                </a:lnTo>
                <a:lnTo>
                  <a:pt x="44" y="396"/>
                </a:lnTo>
                <a:lnTo>
                  <a:pt x="52" y="388"/>
                </a:lnTo>
                <a:lnTo>
                  <a:pt x="36" y="372"/>
                </a:lnTo>
                <a:lnTo>
                  <a:pt x="34" y="372"/>
                </a:lnTo>
                <a:lnTo>
                  <a:pt x="24" y="364"/>
                </a:lnTo>
                <a:lnTo>
                  <a:pt x="24" y="362"/>
                </a:lnTo>
                <a:lnTo>
                  <a:pt x="24" y="346"/>
                </a:lnTo>
                <a:lnTo>
                  <a:pt x="36" y="346"/>
                </a:lnTo>
                <a:lnTo>
                  <a:pt x="38" y="340"/>
                </a:lnTo>
                <a:lnTo>
                  <a:pt x="32" y="324"/>
                </a:lnTo>
                <a:lnTo>
                  <a:pt x="64" y="324"/>
                </a:lnTo>
                <a:lnTo>
                  <a:pt x="120" y="298"/>
                </a:lnTo>
                <a:lnTo>
                  <a:pt x="126" y="286"/>
                </a:lnTo>
                <a:lnTo>
                  <a:pt x="128" y="282"/>
                </a:lnTo>
                <a:lnTo>
                  <a:pt x="140" y="288"/>
                </a:lnTo>
                <a:lnTo>
                  <a:pt x="140" y="290"/>
                </a:lnTo>
                <a:lnTo>
                  <a:pt x="146" y="296"/>
                </a:lnTo>
                <a:lnTo>
                  <a:pt x="152" y="294"/>
                </a:lnTo>
                <a:lnTo>
                  <a:pt x="150" y="282"/>
                </a:lnTo>
                <a:lnTo>
                  <a:pt x="168" y="282"/>
                </a:lnTo>
                <a:lnTo>
                  <a:pt x="186" y="286"/>
                </a:lnTo>
                <a:lnTo>
                  <a:pt x="192" y="274"/>
                </a:lnTo>
                <a:lnTo>
                  <a:pt x="194" y="272"/>
                </a:lnTo>
                <a:lnTo>
                  <a:pt x="196" y="272"/>
                </a:lnTo>
                <a:lnTo>
                  <a:pt x="214" y="266"/>
                </a:lnTo>
                <a:lnTo>
                  <a:pt x="218" y="238"/>
                </a:lnTo>
                <a:lnTo>
                  <a:pt x="238" y="256"/>
                </a:lnTo>
                <a:lnTo>
                  <a:pt x="246" y="256"/>
                </a:lnTo>
                <a:lnTo>
                  <a:pt x="250" y="252"/>
                </a:lnTo>
                <a:lnTo>
                  <a:pt x="248" y="192"/>
                </a:lnTo>
                <a:lnTo>
                  <a:pt x="248" y="190"/>
                </a:lnTo>
                <a:lnTo>
                  <a:pt x="248" y="186"/>
                </a:lnTo>
                <a:lnTo>
                  <a:pt x="260" y="188"/>
                </a:lnTo>
                <a:lnTo>
                  <a:pt x="262" y="188"/>
                </a:lnTo>
                <a:lnTo>
                  <a:pt x="264" y="190"/>
                </a:lnTo>
                <a:lnTo>
                  <a:pt x="286" y="230"/>
                </a:lnTo>
                <a:lnTo>
                  <a:pt x="312" y="226"/>
                </a:lnTo>
                <a:lnTo>
                  <a:pt x="318" y="224"/>
                </a:lnTo>
                <a:lnTo>
                  <a:pt x="322" y="216"/>
                </a:lnTo>
                <a:lnTo>
                  <a:pt x="314" y="208"/>
                </a:lnTo>
                <a:lnTo>
                  <a:pt x="312" y="206"/>
                </a:lnTo>
                <a:lnTo>
                  <a:pt x="330" y="200"/>
                </a:lnTo>
                <a:lnTo>
                  <a:pt x="332" y="198"/>
                </a:lnTo>
                <a:lnTo>
                  <a:pt x="340" y="206"/>
                </a:lnTo>
                <a:lnTo>
                  <a:pt x="346" y="202"/>
                </a:lnTo>
                <a:lnTo>
                  <a:pt x="346" y="190"/>
                </a:lnTo>
                <a:lnTo>
                  <a:pt x="350" y="190"/>
                </a:lnTo>
                <a:lnTo>
                  <a:pt x="364" y="190"/>
                </a:lnTo>
                <a:lnTo>
                  <a:pt x="370" y="192"/>
                </a:lnTo>
                <a:lnTo>
                  <a:pt x="376" y="194"/>
                </a:lnTo>
                <a:lnTo>
                  <a:pt x="382" y="198"/>
                </a:lnTo>
                <a:lnTo>
                  <a:pt x="386" y="202"/>
                </a:lnTo>
                <a:lnTo>
                  <a:pt x="388" y="206"/>
                </a:lnTo>
                <a:lnTo>
                  <a:pt x="392" y="186"/>
                </a:lnTo>
                <a:lnTo>
                  <a:pt x="396" y="184"/>
                </a:lnTo>
                <a:lnTo>
                  <a:pt x="400" y="182"/>
                </a:lnTo>
                <a:lnTo>
                  <a:pt x="406" y="182"/>
                </a:lnTo>
                <a:lnTo>
                  <a:pt x="412" y="184"/>
                </a:lnTo>
                <a:lnTo>
                  <a:pt x="414" y="186"/>
                </a:lnTo>
                <a:lnTo>
                  <a:pt x="414" y="188"/>
                </a:lnTo>
                <a:lnTo>
                  <a:pt x="418" y="188"/>
                </a:lnTo>
                <a:lnTo>
                  <a:pt x="432" y="180"/>
                </a:lnTo>
                <a:lnTo>
                  <a:pt x="460" y="160"/>
                </a:lnTo>
                <a:lnTo>
                  <a:pt x="460" y="152"/>
                </a:lnTo>
                <a:lnTo>
                  <a:pt x="464" y="146"/>
                </a:lnTo>
                <a:lnTo>
                  <a:pt x="470" y="140"/>
                </a:lnTo>
                <a:lnTo>
                  <a:pt x="476" y="1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205220" y="5974080"/>
            <a:ext cx="58680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[1] 2016</a:t>
            </a:r>
            <a:r>
              <a:rPr lang="zh-CN" altLang="en-US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年教育部统计</a:t>
            </a:r>
          </a:p>
          <a:p>
            <a:r>
              <a:rPr lang="en-US" altLang="zh-CN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[2] </a:t>
            </a:r>
            <a:r>
              <a:rPr lang="zh-CN" altLang="en-US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《中国游戏产业报告（2017年1月至6月）》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目标用户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545" y="1104265"/>
            <a:ext cx="7407910" cy="5499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推广模式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745763" y="4531535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2989039" y="4541420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4441889" y="4590386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5453027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409263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9394685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圆角右箭头 30"/>
          <p:cNvSpPr/>
          <p:nvPr/>
        </p:nvSpPr>
        <p:spPr>
          <a:xfrm rot="5400000">
            <a:off x="4004006" y="171383"/>
            <a:ext cx="1882068" cy="9950406"/>
          </a:xfrm>
          <a:prstGeom prst="bentArrow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圆角右箭头 31"/>
          <p:cNvSpPr/>
          <p:nvPr/>
        </p:nvSpPr>
        <p:spPr>
          <a:xfrm rot="5400000" flipH="1" flipV="1">
            <a:off x="6190647" y="-2091017"/>
            <a:ext cx="1882068" cy="9950406"/>
          </a:xfrm>
          <a:prstGeom prst="bentArrow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矩形 7"/>
          <p:cNvSpPr>
            <a:spLocks noChangeArrowheads="1"/>
          </p:cNvSpPr>
          <p:nvPr/>
        </p:nvSpPr>
        <p:spPr bwMode="auto">
          <a:xfrm>
            <a:off x="5462029" y="1621192"/>
            <a:ext cx="20116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2400" b="1" dirty="0">
                <a:solidFill>
                  <a:srgbClr val="42D2C4"/>
                </a:solidFill>
                <a:latin typeface="+mj-ea"/>
                <a:ea typeface="+mj-ea"/>
              </a:rPr>
              <a:t>各大下载市场</a:t>
            </a:r>
          </a:p>
        </p:txBody>
      </p:sp>
      <p:sp>
        <p:nvSpPr>
          <p:cNvPr id="39" name="矩形 6"/>
          <p:cNvSpPr>
            <a:spLocks noChangeArrowheads="1"/>
          </p:cNvSpPr>
          <p:nvPr/>
        </p:nvSpPr>
        <p:spPr bwMode="auto">
          <a:xfrm>
            <a:off x="5115560" y="2479040"/>
            <a:ext cx="242824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安卓、91、机锋</a:t>
            </a:r>
          </a:p>
        </p:txBody>
      </p:sp>
      <p:sp>
        <p:nvSpPr>
          <p:cNvPr id="35" name="椭圆 34"/>
          <p:cNvSpPr/>
          <p:nvPr/>
        </p:nvSpPr>
        <p:spPr>
          <a:xfrm>
            <a:off x="4974590" y="1593850"/>
            <a:ext cx="478155" cy="478155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009515" y="1579880"/>
            <a:ext cx="340360" cy="461645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EAE7D4"/>
                </a:solidFill>
                <a:ea typeface="微软雅黑" panose="020B0503020204020204" pitchFamily="34" charset="-122"/>
              </a:rPr>
              <a:t>1</a:t>
            </a:r>
            <a:endParaRPr lang="zh-CN" altLang="en-US" sz="2400" b="1" dirty="0">
              <a:solidFill>
                <a:srgbClr val="EAE7D4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510656" y="1579649"/>
            <a:ext cx="477936" cy="506979"/>
            <a:chOff x="7170296" y="1690139"/>
            <a:chExt cx="477936" cy="506979"/>
          </a:xfrm>
        </p:grpSpPr>
        <p:sp>
          <p:nvSpPr>
            <p:cNvPr id="36" name="椭圆 35"/>
            <p:cNvSpPr/>
            <p:nvPr/>
          </p:nvSpPr>
          <p:spPr>
            <a:xfrm>
              <a:off x="7170296" y="1719182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203431" y="1690139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 smtClean="0">
                  <a:solidFill>
                    <a:srgbClr val="EAE7D4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400" b="1" dirty="0">
                <a:solidFill>
                  <a:srgbClr val="EAE7D4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552593" y="1579688"/>
            <a:ext cx="477936" cy="495116"/>
            <a:chOff x="9155718" y="1687003"/>
            <a:chExt cx="477936" cy="495116"/>
          </a:xfrm>
        </p:grpSpPr>
        <p:sp>
          <p:nvSpPr>
            <p:cNvPr id="37" name="椭圆 36"/>
            <p:cNvSpPr/>
            <p:nvPr/>
          </p:nvSpPr>
          <p:spPr>
            <a:xfrm>
              <a:off x="9155718" y="1704183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9182809" y="1687003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 smtClean="0">
                  <a:solidFill>
                    <a:srgbClr val="EAE7D4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2400" b="1" dirty="0">
                <a:solidFill>
                  <a:srgbClr val="EAE7D4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矩形 7"/>
          <p:cNvSpPr>
            <a:spLocks noChangeArrowheads="1"/>
          </p:cNvSpPr>
          <p:nvPr/>
        </p:nvSpPr>
        <p:spPr bwMode="auto">
          <a:xfrm>
            <a:off x="8042394" y="1621315"/>
            <a:ext cx="14020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2400" b="1" dirty="0">
                <a:solidFill>
                  <a:srgbClr val="42D2C4"/>
                </a:solidFill>
                <a:latin typeface="+mj-ea"/>
                <a:ea typeface="+mj-ea"/>
              </a:rPr>
              <a:t>应用商店</a:t>
            </a:r>
          </a:p>
        </p:txBody>
      </p:sp>
      <p:sp>
        <p:nvSpPr>
          <p:cNvPr id="44" name="矩形 6"/>
          <p:cNvSpPr>
            <a:spLocks noChangeArrowheads="1"/>
          </p:cNvSpPr>
          <p:nvPr/>
        </p:nvSpPr>
        <p:spPr bwMode="auto">
          <a:xfrm>
            <a:off x="7924800" y="2133600"/>
            <a:ext cx="190881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914400" fontAlgn="base"/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geogle商店</a:t>
            </a:r>
          </a:p>
          <a:p>
            <a:pPr algn="l" defTabSz="914400" fontAlgn="base"/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HTC商城</a:t>
            </a:r>
          </a:p>
          <a:p>
            <a:pPr algn="l" defTabSz="914400" fontAlgn="base"/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联想开发者社区</a:t>
            </a:r>
          </a:p>
          <a:p>
            <a:pPr algn="l" defTabSz="914400" fontAlgn="base"/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AppStore</a:t>
            </a:r>
          </a:p>
        </p:txBody>
      </p:sp>
      <p:sp>
        <p:nvSpPr>
          <p:cNvPr id="45" name="矩形 7"/>
          <p:cNvSpPr>
            <a:spLocks noChangeArrowheads="1"/>
          </p:cNvSpPr>
          <p:nvPr/>
        </p:nvSpPr>
        <p:spPr bwMode="auto">
          <a:xfrm>
            <a:off x="10126346" y="1626516"/>
            <a:ext cx="10972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2400" b="1" dirty="0">
                <a:solidFill>
                  <a:srgbClr val="42D2C4"/>
                </a:solidFill>
                <a:latin typeface="+mj-ea"/>
                <a:ea typeface="+mj-ea"/>
              </a:rPr>
              <a:t>大平台</a:t>
            </a:r>
            <a:endParaRPr lang="en-US" altLang="zh-CN" b="1" dirty="0">
              <a:solidFill>
                <a:srgbClr val="42D2C4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矩形 6"/>
          <p:cNvSpPr>
            <a:spLocks noChangeArrowheads="1"/>
          </p:cNvSpPr>
          <p:nvPr/>
        </p:nvSpPr>
        <p:spPr bwMode="auto">
          <a:xfrm>
            <a:off x="9919858" y="2072060"/>
            <a:ext cx="2019122" cy="132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华为智汇云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腾讯应用中心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豌豆荚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网易应用中心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285875" y="6127880"/>
            <a:ext cx="477936" cy="493348"/>
            <a:chOff x="506795" y="5859468"/>
            <a:chExt cx="477936" cy="493348"/>
          </a:xfrm>
        </p:grpSpPr>
        <p:sp>
          <p:nvSpPr>
            <p:cNvPr id="47" name="椭圆 46"/>
            <p:cNvSpPr/>
            <p:nvPr/>
          </p:nvSpPr>
          <p:spPr>
            <a:xfrm flipV="1">
              <a:off x="506795" y="5874880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 rot="10800000" flipV="1">
              <a:off x="582668" y="5859468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400" b="1" dirty="0">
                <a:solidFill>
                  <a:srgbClr val="EAE7D4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9" name="矩形 7"/>
          <p:cNvSpPr>
            <a:spLocks noChangeArrowheads="1"/>
          </p:cNvSpPr>
          <p:nvPr/>
        </p:nvSpPr>
        <p:spPr bwMode="auto">
          <a:xfrm>
            <a:off x="2072226" y="6160853"/>
            <a:ext cx="14020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42D2C4"/>
                </a:solidFill>
                <a:latin typeface="+mj-ea"/>
                <a:ea typeface="+mj-ea"/>
              </a:rPr>
              <a:t>论坛推广</a:t>
            </a:r>
            <a:endParaRPr lang="en-US" altLang="zh-CN" b="1" dirty="0">
              <a:solidFill>
                <a:srgbClr val="42D2C4"/>
              </a:solidFill>
              <a:latin typeface="Century Gothic" panose="020B0502020202020204" pitchFamily="34" charset="0"/>
            </a:endParaRPr>
          </a:p>
        </p:txBody>
      </p:sp>
      <p:sp>
        <p:nvSpPr>
          <p:cNvPr id="50" name="矩形 6"/>
          <p:cNvSpPr>
            <a:spLocks noChangeArrowheads="1"/>
          </p:cNvSpPr>
          <p:nvPr/>
        </p:nvSpPr>
        <p:spPr bwMode="auto">
          <a:xfrm>
            <a:off x="2072226" y="4791426"/>
            <a:ext cx="2019122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官方贴</a:t>
            </a: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用户贴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定期维护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回答问题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搜集反馈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4202921" y="6116269"/>
            <a:ext cx="477936" cy="492702"/>
            <a:chOff x="4870578" y="5847544"/>
            <a:chExt cx="477936" cy="492702"/>
          </a:xfrm>
        </p:grpSpPr>
        <p:sp>
          <p:nvSpPr>
            <p:cNvPr id="53" name="椭圆 52"/>
            <p:cNvSpPr/>
            <p:nvPr/>
          </p:nvSpPr>
          <p:spPr>
            <a:xfrm flipV="1">
              <a:off x="4870578" y="5862310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 rot="10800000" flipV="1">
              <a:off x="4947938" y="5847544"/>
              <a:ext cx="337185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 smtClean="0">
                  <a:solidFill>
                    <a:srgbClr val="EAE7D4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2400" b="1" dirty="0">
                <a:solidFill>
                  <a:srgbClr val="EAE7D4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55" name="矩形 7"/>
          <p:cNvSpPr>
            <a:spLocks noChangeArrowheads="1"/>
          </p:cNvSpPr>
          <p:nvPr/>
        </p:nvSpPr>
        <p:spPr bwMode="auto">
          <a:xfrm>
            <a:off x="4869815" y="6176245"/>
            <a:ext cx="201168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2400" b="1" dirty="0">
                <a:solidFill>
                  <a:srgbClr val="42D2C4"/>
                </a:solidFill>
                <a:latin typeface="+mj-ea"/>
                <a:ea typeface="+mj-ea"/>
              </a:rPr>
              <a:t>品牌基础推广</a:t>
            </a:r>
          </a:p>
        </p:txBody>
      </p:sp>
      <p:sp>
        <p:nvSpPr>
          <p:cNvPr id="56" name="矩形 6"/>
          <p:cNvSpPr>
            <a:spLocks noChangeArrowheads="1"/>
          </p:cNvSpPr>
          <p:nvPr/>
        </p:nvSpPr>
        <p:spPr bwMode="auto">
          <a:xfrm>
            <a:off x="4856151" y="5146586"/>
            <a:ext cx="2019122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914400" fontAlgn="base"/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百度百科词条</a:t>
            </a:r>
          </a:p>
          <a:p>
            <a:pPr algn="l" defTabSz="914400" fontAlgn="base"/>
            <a:r>
              <a:rPr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知乎问答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3223260" y="2442210"/>
            <a:ext cx="1646555" cy="533400"/>
          </a:xfrm>
          <a:prstGeom prst="roundRect">
            <a:avLst/>
          </a:prstGeom>
          <a:solidFill>
            <a:srgbClr val="42D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b="1">
                <a:latin typeface="+mj-ea"/>
                <a:ea typeface="+mj-ea"/>
              </a:rPr>
              <a:t>渠道推广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7473950" y="5281930"/>
            <a:ext cx="1900555" cy="533400"/>
          </a:xfrm>
          <a:prstGeom prst="roundRect">
            <a:avLst/>
          </a:prstGeom>
          <a:solidFill>
            <a:srgbClr val="42D2C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b="1">
                <a:latin typeface="+mj-ea"/>
                <a:ea typeface="+mj-ea"/>
              </a:rPr>
              <a:t>新媒体推广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8650" y="3075055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bg1"/>
                </a:solidFill>
              </a:rPr>
              <a:t>CONTENT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91175" y="990600"/>
            <a:ext cx="781050" cy="769441"/>
            <a:chOff x="5591175" y="990600"/>
            <a:chExt cx="781050" cy="769441"/>
          </a:xfrm>
        </p:grpSpPr>
        <p:sp>
          <p:nvSpPr>
            <p:cNvPr id="4" name="椭圆 3"/>
            <p:cNvSpPr/>
            <p:nvPr/>
          </p:nvSpPr>
          <p:spPr>
            <a:xfrm>
              <a:off x="5610225" y="9906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91175" y="9906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01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91175" y="2381250"/>
            <a:ext cx="781050" cy="788491"/>
            <a:chOff x="5591175" y="2381250"/>
            <a:chExt cx="781050" cy="788491"/>
          </a:xfrm>
        </p:grpSpPr>
        <p:sp>
          <p:nvSpPr>
            <p:cNvPr id="7" name="椭圆 6"/>
            <p:cNvSpPr/>
            <p:nvPr/>
          </p:nvSpPr>
          <p:spPr>
            <a:xfrm>
              <a:off x="5610225" y="23812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91175" y="24003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02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1175" y="3771900"/>
            <a:ext cx="781050" cy="807541"/>
            <a:chOff x="5591175" y="3771900"/>
            <a:chExt cx="781050" cy="807541"/>
          </a:xfrm>
        </p:grpSpPr>
        <p:sp>
          <p:nvSpPr>
            <p:cNvPr id="10" name="椭圆 9"/>
            <p:cNvSpPr/>
            <p:nvPr/>
          </p:nvSpPr>
          <p:spPr>
            <a:xfrm>
              <a:off x="5610225" y="37719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91175" y="38100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03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91175" y="5162550"/>
            <a:ext cx="781050" cy="781050"/>
            <a:chOff x="5591175" y="5162550"/>
            <a:chExt cx="781050" cy="781050"/>
          </a:xfrm>
        </p:grpSpPr>
        <p:sp>
          <p:nvSpPr>
            <p:cNvPr id="13" name="椭圆 12"/>
            <p:cNvSpPr/>
            <p:nvPr/>
          </p:nvSpPr>
          <p:spPr>
            <a:xfrm>
              <a:off x="5610225" y="51625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91175" y="5174159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04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724650" y="1109990"/>
            <a:ext cx="4305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游戏灵感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724650" y="2500640"/>
            <a:ext cx="4305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游戏基本框架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724650" y="3891290"/>
            <a:ext cx="4305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创新点——卧底模式</a:t>
            </a:r>
            <a:endParaRPr lang="zh-CN" altLang="en-US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24650" y="5281940"/>
            <a:ext cx="4305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市场分析&amp;推广运营</a:t>
            </a:r>
            <a:endParaRPr lang="zh-CN" altLang="en-US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</a:p>
        </p:txBody>
      </p:sp>
      <p:sp>
        <p:nvSpPr>
          <p:cNvPr id="7" name="椭圆 6"/>
          <p:cNvSpPr/>
          <p:nvPr/>
        </p:nvSpPr>
        <p:spPr>
          <a:xfrm rot="19747294" flipH="1">
            <a:off x="3395980" y="1936115"/>
            <a:ext cx="1141095" cy="10655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913523" y="2747485"/>
            <a:ext cx="1117525" cy="111752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9498993" flipH="1">
            <a:off x="2558564" y="2076081"/>
            <a:ext cx="394921" cy="39492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9657" flipH="1">
            <a:off x="2481001" y="4590440"/>
            <a:ext cx="828630" cy="8286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418744" flipH="1">
            <a:off x="1660214" y="4231073"/>
            <a:ext cx="603619" cy="60361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 rot="608903" flipH="1">
            <a:off x="3318694" y="3171108"/>
            <a:ext cx="1546291" cy="154629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cxnSp>
        <p:nvCxnSpPr>
          <p:cNvPr id="13" name="直线连接符 14"/>
          <p:cNvCxnSpPr>
            <a:stCxn id="9" idx="5"/>
            <a:endCxn id="8" idx="0"/>
          </p:cNvCxnSpPr>
          <p:nvPr/>
        </p:nvCxnSpPr>
        <p:spPr>
          <a:xfrm flipH="1">
            <a:off x="2472285" y="2468012"/>
            <a:ext cx="249508" cy="279473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23"/>
          <p:cNvCxnSpPr/>
          <p:nvPr/>
        </p:nvCxnSpPr>
        <p:spPr>
          <a:xfrm flipH="1" flipV="1">
            <a:off x="2043499" y="4663418"/>
            <a:ext cx="609586" cy="134154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55"/>
          <p:cNvCxnSpPr>
            <a:stCxn id="12" idx="4"/>
            <a:endCxn id="10" idx="1"/>
          </p:cNvCxnSpPr>
          <p:nvPr/>
        </p:nvCxnSpPr>
        <p:spPr>
          <a:xfrm flipH="1">
            <a:off x="3292898" y="4705303"/>
            <a:ext cx="662714" cy="182897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58"/>
          <p:cNvCxnSpPr>
            <a:stCxn id="12" idx="0"/>
            <a:endCxn id="7" idx="4"/>
          </p:cNvCxnSpPr>
          <p:nvPr/>
        </p:nvCxnSpPr>
        <p:spPr>
          <a:xfrm flipV="1">
            <a:off x="4228066" y="2926029"/>
            <a:ext cx="12065" cy="257175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79470" y="2269490"/>
            <a:ext cx="1249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密切联系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3475990" y="3753485"/>
            <a:ext cx="14166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专业团队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845310" y="3121025"/>
            <a:ext cx="12541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反馈更新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443847" y="1907763"/>
            <a:ext cx="4194423" cy="868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完善游戏后，交由专业的宣传运营团队作进一步的推广和运营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443980" y="3218815"/>
            <a:ext cx="4361815" cy="86868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开发团队与宣传运营团队紧密联系，及时收集反馈信息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527667" y="4402879"/>
            <a:ext cx="4194423" cy="7874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根据游戏用户的需求、游戏中出现的不足，及时对游戏进行针对性修改</a:t>
            </a:r>
          </a:p>
        </p:txBody>
      </p:sp>
      <p:sp>
        <p:nvSpPr>
          <p:cNvPr id="39" name="矩形 38"/>
          <p:cNvSpPr/>
          <p:nvPr/>
        </p:nvSpPr>
        <p:spPr>
          <a:xfrm>
            <a:off x="6153150" y="1977050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153150" y="320107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153150" y="444248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线连接符 55"/>
          <p:cNvCxnSpPr>
            <a:stCxn id="7" idx="6"/>
          </p:cNvCxnSpPr>
          <p:nvPr/>
        </p:nvCxnSpPr>
        <p:spPr>
          <a:xfrm flipH="1">
            <a:off x="2989138" y="2761558"/>
            <a:ext cx="487246" cy="29098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69615" y="2564130"/>
            <a:ext cx="62325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>
                <a:solidFill>
                  <a:schemeClr val="bg1"/>
                </a:solidFill>
                <a:latin typeface="Comic Sans MS" panose="030F0702030302020204" charset="0"/>
              </a:rPr>
              <a:t>Thank You </a:t>
            </a:r>
            <a:r>
              <a:rPr lang="zh-CN" altLang="en-US" sz="8000" b="1">
                <a:solidFill>
                  <a:schemeClr val="bg1"/>
                </a:solidFill>
                <a:latin typeface="Comic Sans MS" panose="030F0702030302020204" charset="0"/>
              </a:rPr>
              <a:t>！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57770" y="5154930"/>
            <a:ext cx="44176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黄义凯  林城梽  劳马东  李东恒 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柯司博  王琳琳  吴文青  陈统盼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1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游戏灵感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饼形 8"/>
          <p:cNvSpPr/>
          <p:nvPr/>
        </p:nvSpPr>
        <p:spPr>
          <a:xfrm>
            <a:off x="5106116" y="2516916"/>
            <a:ext cx="1460889" cy="1460889"/>
          </a:xfrm>
          <a:prstGeom prst="pie">
            <a:avLst>
              <a:gd name="adj1" fmla="val 10777963"/>
              <a:gd name="adj2" fmla="val 16200000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5217596" y="2526207"/>
            <a:ext cx="6254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5886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B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38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60785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anose="04040905080B02020502" pitchFamily="82" charset="0"/>
              </a:rPr>
              <a:t>D</a:t>
            </a:r>
            <a:endParaRPr lang="zh-CN" altLang="en-US" sz="4400" dirty="0">
              <a:solidFill>
                <a:srgbClr val="EAE7D4"/>
              </a:solidFill>
              <a:latin typeface="Broadway" panose="04040905080B02020502" pitchFamily="82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2496105" y="1917312"/>
            <a:ext cx="25286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600" b="1" dirty="0" err="1" smtClean="0">
                <a:solidFill>
                  <a:srgbClr val="42D2C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Moba</a:t>
            </a:r>
            <a:r>
              <a:rPr lang="zh-CN" altLang="en-US" sz="3600" b="1" dirty="0" smtClean="0">
                <a:solidFill>
                  <a:srgbClr val="42D2C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游戏</a:t>
            </a:r>
            <a:endParaRPr lang="zh-CN" altLang="en-US" sz="3600" b="1" dirty="0">
              <a:solidFill>
                <a:srgbClr val="42D2C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953148" y="2009186"/>
            <a:ext cx="1752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42D2C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狼人杀</a:t>
            </a:r>
            <a:endParaRPr lang="zh-CN" altLang="en-US" sz="3600" b="1" dirty="0">
              <a:solidFill>
                <a:srgbClr val="42D2C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223338" y="5401571"/>
            <a:ext cx="387798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42D2C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桌游与手游的结合</a:t>
            </a:r>
            <a:endParaRPr lang="zh-CN" altLang="en-US" sz="3600" b="1" dirty="0">
              <a:solidFill>
                <a:srgbClr val="42D2C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257253" y="486755"/>
            <a:ext cx="3494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         灵感来源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663758" y="361021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42D2C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卧底模式</a:t>
            </a:r>
            <a:endParaRPr lang="zh-CN" altLang="en-US" sz="3600" b="1" dirty="0">
              <a:solidFill>
                <a:srgbClr val="42D2C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0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2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游戏基本框架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150293" y="300033"/>
            <a:ext cx="38723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基本模式：</a:t>
            </a:r>
            <a:endParaRPr lang="en-US" altLang="zh-CN" sz="2800" b="1" dirty="0" smtClean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占领四座指定塔获胜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730684" y="1698168"/>
            <a:ext cx="4194423" cy="7094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红、蓝两队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玩家各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2730684" y="3160862"/>
            <a:ext cx="4194423" cy="6470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座初始中立防御塔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2730684" y="4623556"/>
            <a:ext cx="5787673" cy="6470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白天黑夜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轮回（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3min/20s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 38"/>
          <p:cNvSpPr/>
          <p:nvPr/>
        </p:nvSpPr>
        <p:spPr>
          <a:xfrm>
            <a:off x="1285875" y="154580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285875" y="303744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285875" y="4575446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6" descr="Screenshot_20171215-2023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" y="-1905"/>
            <a:ext cx="12216130" cy="687387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2" descr="Screenshot_20171215-2028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" y="-9525"/>
            <a:ext cx="12190730" cy="6860540"/>
          </a:xfrm>
          <a:prstGeom prst="rect">
            <a:avLst/>
          </a:prstGeom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381</Words>
  <Application>Microsoft Office PowerPoint</Application>
  <PresentationFormat>自定义</PresentationFormat>
  <Paragraphs>116</Paragraphs>
  <Slides>21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wwq3336529</cp:lastModifiedBy>
  <cp:revision>43</cp:revision>
  <dcterms:created xsi:type="dcterms:W3CDTF">2015-07-31T08:15:00Z</dcterms:created>
  <dcterms:modified xsi:type="dcterms:W3CDTF">2018-04-19T14:50:06Z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